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22.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19.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27.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2.xml.rels" ContentType="application/vnd.openxmlformats-package.relationships+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27.xml" ContentType="application/vnd.openxmlformats-officedocument.presentationml.notesSlide+xml"/>
  <Override PartName="/ppt/notesSlides/notesSlide9.xml" ContentType="application/vnd.openxmlformats-officedocument.presentationml.notesSlide+xml"/>
  <Override PartName="/ppt/notesSlides/notesSlide22.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8.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slide16.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3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567F548A-B025-452D-A2C0-0EC4F97197CE}"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533520" y="764280"/>
            <a:ext cx="6704640" cy="3771360"/>
          </a:xfrm>
          <a:prstGeom prst="rect">
            <a:avLst/>
          </a:prstGeom>
        </p:spPr>
      </p:sp>
      <p:sp>
        <p:nvSpPr>
          <p:cNvPr id="51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However eventually if we do this enough times, we’ll get some sample that looks like this. And in this example, we’ll INCORRECTLY reject the null hypothesis that we originally stated!</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533520" y="764280"/>
            <a:ext cx="6704640" cy="3771360"/>
          </a:xfrm>
          <a:prstGeom prst="rect">
            <a:avLst/>
          </a:prstGeom>
        </p:spPr>
      </p:sp>
      <p:sp>
        <p:nvSpPr>
          <p:cNvPr id="51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this is power in our case. And we can see that in this example where our two distributions are VERY different, we have a pretty high probability of getting a small p-value and correctly rejecting the null hypothesis. </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533520" y="764280"/>
            <a:ext cx="6704640" cy="3771360"/>
          </a:xfrm>
          <a:prstGeom prst="rect">
            <a:avLst/>
          </a:prstGeom>
        </p:spPr>
      </p:sp>
      <p:sp>
        <p:nvSpPr>
          <p:cNvPr id="51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this is power in our case. And we can see that in this example where our two distributions are VERY different, we have a pretty high probability of getting a small p-value and correctly rejecting the null hypothesis. </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533520" y="764280"/>
            <a:ext cx="6704640" cy="3771360"/>
          </a:xfrm>
          <a:prstGeom prst="rect">
            <a:avLst/>
          </a:prstGeom>
        </p:spPr>
      </p:sp>
      <p:sp>
        <p:nvSpPr>
          <p:cNvPr id="51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this is power in our case. And we can see that in this example where our two distributions are VERY different, we have a pretty high probability of getting a small p-value and correctly rejecting the null hypothesis.</a:t>
            </a:r>
            <a:endParaRPr b="0" lang="en-US" sz="2000" spc="-1" strike="noStrike">
              <a:latin typeface="Arial"/>
            </a:endParaRPr>
          </a:p>
          <a:p>
            <a:endParaRPr b="0" lang="en-US" sz="2000" spc="-1" strike="noStrike">
              <a:latin typeface="Arial"/>
            </a:endParaRPr>
          </a:p>
          <a:p>
            <a:r>
              <a:rPr b="0" lang="en-US" sz="2000" spc="-1" strike="noStrike">
                <a:latin typeface="Arial"/>
              </a:rPr>
              <a:t>When doing basic biological research, you often don't know how big a difference you're looking for, and the temptation may be to just use the biggest sample size you can afford, or use a similar sample size to other research in your field. You should still do a power analysis before you do the experiment, just to get an idea of what kind of effects you could detect </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533520" y="764280"/>
            <a:ext cx="6704640" cy="3771360"/>
          </a:xfrm>
          <a:prstGeom prst="rect">
            <a:avLst/>
          </a:prstGeom>
        </p:spPr>
      </p:sp>
      <p:sp>
        <p:nvSpPr>
          <p:cNvPr id="521" name="PlaceHolder 2"/>
          <p:cNvSpPr>
            <a:spLocks noGrp="1"/>
          </p:cNvSpPr>
          <p:nvPr>
            <p:ph type="body"/>
          </p:nvPr>
        </p:nvSpPr>
        <p:spPr>
          <a:xfrm>
            <a:off x="777240" y="4777560"/>
            <a:ext cx="6217560" cy="5100120"/>
          </a:xfrm>
          <a:prstGeom prst="rect">
            <a:avLst/>
          </a:prstGeom>
        </p:spPr>
        <p:txBody>
          <a:bodyPr lIns="0" rIns="0" tIns="0" bIns="0">
            <a:noAutofit/>
          </a:bodyPr>
          <a:p>
            <a:r>
              <a:rPr b="0" lang="en-US" sz="2000" spc="-1" strike="noStrike">
                <a:latin typeface="Arial"/>
              </a:rPr>
              <a:t>Collecting data is sooooooo expensive!!!!! Before you go through all the effort of designing a study, convincing a supervisor to give you money, paying field assistants etc, it’s an incredibly good idea to figure out if the type of data collection you have the resources to DO, will actually answer your question. I have seen SOOOOO many field biologists trot out into the field, sometimes the literal fields of alberta, and come back in the fall with all these data and THEN decide what analyses they want to do with their data. And then I watch them give a talk about it and it’s very clear that what they’re saying is full of shit because the data they collected can’t actually answer the question they’re posing! And then they come crawling to the desktop ecologists asking for some fix with a fancy model, when in reality, they could have saved themselves a ton of pain and headache if they’d just done a power analysis. </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533520" y="764280"/>
            <a:ext cx="6704640" cy="3771360"/>
          </a:xfrm>
          <a:prstGeom prst="rect">
            <a:avLst/>
          </a:prstGeom>
        </p:spPr>
      </p:sp>
      <p:sp>
        <p:nvSpPr>
          <p:cNvPr id="523" name="PlaceHolder 2"/>
          <p:cNvSpPr>
            <a:spLocks noGrp="1"/>
          </p:cNvSpPr>
          <p:nvPr>
            <p:ph type="body"/>
          </p:nvPr>
        </p:nvSpPr>
        <p:spPr>
          <a:xfrm>
            <a:off x="777240" y="4777560"/>
            <a:ext cx="6217560" cy="5100120"/>
          </a:xfrm>
          <a:prstGeom prst="rect">
            <a:avLst/>
          </a:prstGeom>
        </p:spPr>
        <p:txBody>
          <a:bodyPr lIns="0" rIns="0" tIns="0" bIns="0">
            <a:noAutofit/>
          </a:bodyPr>
          <a:p>
            <a:r>
              <a:rPr b="0" lang="en-US" sz="2000" spc="-1" strike="noStrike">
                <a:latin typeface="Arial"/>
              </a:rPr>
              <a:t>Collecting data is sooooooo expensive!!!!! Before you go through all the effort of designing a study, convincing a supervisor to give you money, paying field assistants etc, it’s an incredibly good idea to figure out if the type of data collection you have the resources to DO, will actually answer your question. I have seen SOOOOO many field biologists trot out into the field, sometimes the literal fields of alberta, and come back in the fall with all these data and THEN decide what analyses they want to do with their data. And then I watch them give a talk about it and it’s very clear that what they’re saying is full of shit because the data they collected can’t actually answer the question they’re posing! And then they come crawling to the desktop ecologists asking for some fix with a fancy model, when in reality, they could have saved themselves a ton of pain and headache if they’d just done a power analysis. </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533520" y="764280"/>
            <a:ext cx="6704640" cy="3771360"/>
          </a:xfrm>
          <a:prstGeom prst="rect">
            <a:avLst/>
          </a:prstGeom>
        </p:spPr>
      </p:sp>
      <p:sp>
        <p:nvSpPr>
          <p:cNvPr id="52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Effect size is specific to the question you’re asking and how much you need to see an effect. In our fish size example, it might be that we want to detect when our fish our 10% bigger than the other species. That would make our effect size 0.1. For an example of how an abiotic stressor affects something, if you do a test and raise the temperature on some mussels by 5 degrees, maybe you want to see if they change their growth rate by at least 25% then the effect size is 0.25.  </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533520" y="764280"/>
            <a:ext cx="6704640" cy="3771360"/>
          </a:xfrm>
          <a:prstGeom prst="rect">
            <a:avLst/>
          </a:prstGeom>
        </p:spPr>
      </p:sp>
      <p:sp>
        <p:nvSpPr>
          <p:cNvPr id="52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People do think about this, but usually not BEFORE they collect data. </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533520" y="764280"/>
            <a:ext cx="6704640" cy="3771360"/>
          </a:xfrm>
          <a:prstGeom prst="rect">
            <a:avLst/>
          </a:prstGeom>
        </p:spPr>
      </p:sp>
      <p:sp>
        <p:nvSpPr>
          <p:cNvPr id="52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How much power you need often will be different depending on how important your findings might be. If you’re putting a new drug on the market often power needs to be high. In ecology, power tends to be low by nature of how we collect data. </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533520" y="764280"/>
            <a:ext cx="6704640" cy="3771360"/>
          </a:xfrm>
          <a:prstGeom prst="rect">
            <a:avLst/>
          </a:prstGeom>
        </p:spPr>
      </p:sp>
      <p:sp>
        <p:nvSpPr>
          <p:cNvPr id="53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We’ll go through an example and it’ll make more sense. Remember that alpha is our statistical significance – usually 0.05. </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533520" y="764280"/>
            <a:ext cx="6704640" cy="3771360"/>
          </a:xfrm>
          <a:prstGeom prst="rect">
            <a:avLst/>
          </a:prstGeom>
        </p:spPr>
      </p:sp>
      <p:sp>
        <p:nvSpPr>
          <p:cNvPr id="53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Specifically with sample size, for example, let’s say you want to do a logistic regression. The power analysis might say you only need 30 sample points, but to actually do a logistic regression properly you need WAY more than that since logistic regression is based on maximum likelihood methods which need more data than 30 points.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533520" y="764280"/>
            <a:ext cx="6704640" cy="3771360"/>
          </a:xfrm>
          <a:prstGeom prst="rect">
            <a:avLst/>
          </a:prstGeom>
        </p:spPr>
      </p:sp>
      <p:sp>
        <p:nvSpPr>
          <p:cNvPr id="50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Let’s say we have two fish species and we think that they’re generally of different sizes. And let’s say these are actually the true distributions of their sizes, but we don’t know this yet. To ask this question, how would we state our null vs. alternate hypothesis? </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533520" y="764280"/>
            <a:ext cx="6704640" cy="3771360"/>
          </a:xfrm>
          <a:prstGeom prst="rect">
            <a:avLst/>
          </a:prstGeom>
        </p:spPr>
      </p:sp>
      <p:sp>
        <p:nvSpPr>
          <p:cNvPr id="50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like good biologists, we go out and we sample some natural system in a boat or something, and we capture four fish of each species. We look at their sizes, and decide that the mean values are far enough away from one another using some nice statistical test that the value of p is less than 0.005 and the two species are in fact significantly different in size. </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533520" y="764280"/>
            <a:ext cx="6704640" cy="3771360"/>
          </a:xfrm>
          <a:prstGeom prst="rect">
            <a:avLst/>
          </a:prstGeom>
        </p:spPr>
      </p:sp>
      <p:sp>
        <p:nvSpPr>
          <p:cNvPr id="50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like good biologists, we go out and we sample some natural system in a boat or something, and we capture four fish of each species. We look at their sizes, and decide that the mean values are far enough away from one another using some nice statistical test that the value of p is less than 0.005 and the two species are in fact significantly different in size. </a:t>
            </a: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533520" y="764280"/>
            <a:ext cx="6704640" cy="3771360"/>
          </a:xfrm>
          <a:prstGeom prst="rect">
            <a:avLst/>
          </a:prstGeom>
        </p:spPr>
      </p:sp>
      <p:sp>
        <p:nvSpPr>
          <p:cNvPr id="50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like good biologists, we go out and we sample some natural system in a boat or something, and we capture four fish of each species. We look at their sizes, and decide that the mean values are far enough away from one another using some nice statistical test that the value of p is less than 0.005 and the two species are in fact significantly different in size. </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533520" y="764280"/>
            <a:ext cx="6704640" cy="3771360"/>
          </a:xfrm>
          <a:prstGeom prst="rect">
            <a:avLst/>
          </a:prstGeom>
        </p:spPr>
      </p:sp>
      <p:sp>
        <p:nvSpPr>
          <p:cNvPr id="50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like good biologists, we go out and we sample some natural system in a boat or something, and we capture four fish of each species. We look at their sizes, and decide that the mean values are far enough away from one another using some nice statistical test that the value of p is less than 0.005 and the two species are in fact significantly different in size. </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533520" y="764280"/>
            <a:ext cx="6704640" cy="3771360"/>
          </a:xfrm>
          <a:prstGeom prst="rect">
            <a:avLst/>
          </a:prstGeom>
        </p:spPr>
      </p:sp>
      <p:sp>
        <p:nvSpPr>
          <p:cNvPr id="51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like good biologists, we go out and we sample some natural system in a boat or something, and we capture four fish of each species. We look at their sizes, and decide that the mean values are far enough away from one another using some nice statistical test that the value of p is less than 0.005 and the two species are in fact significantly different in size. </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2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2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3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3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9141480" cy="454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9141480" cy="64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2520" y="6400800"/>
            <a:ext cx="9138960" cy="454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38960" cy="61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Line 6"/>
          <p:cNvSpPr/>
          <p:nvPr/>
        </p:nvSpPr>
        <p:spPr>
          <a:xfrm>
            <a:off x="905400" y="4343400"/>
            <a:ext cx="740664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6" name="PlaceHolder 7"/>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 name="PlaceHolder 8"/>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hidden="1"/>
          <p:cNvSpPr/>
          <p:nvPr/>
        </p:nvSpPr>
        <p:spPr>
          <a:xfrm>
            <a:off x="0" y="6400800"/>
            <a:ext cx="9141480" cy="454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5" name="CustomShape 2" hidden="1"/>
          <p:cNvSpPr/>
          <p:nvPr/>
        </p:nvSpPr>
        <p:spPr>
          <a:xfrm>
            <a:off x="0" y="6334200"/>
            <a:ext cx="9141480" cy="64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7" name="CustomShape 4"/>
          <p:cNvSpPr/>
          <p:nvPr/>
        </p:nvSpPr>
        <p:spPr>
          <a:xfrm>
            <a:off x="2520" y="6400800"/>
            <a:ext cx="9138960" cy="454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5"/>
          <p:cNvSpPr/>
          <p:nvPr/>
        </p:nvSpPr>
        <p:spPr>
          <a:xfrm>
            <a:off x="0" y="6334200"/>
            <a:ext cx="9138960" cy="61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6"/>
          <p:cNvSpPr/>
          <p:nvPr/>
        </p:nvSpPr>
        <p:spPr>
          <a:xfrm>
            <a:off x="905400" y="4343400"/>
            <a:ext cx="740664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7"/>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51" name="PlaceHolder 8"/>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hidden="1"/>
          <p:cNvSpPr/>
          <p:nvPr/>
        </p:nvSpPr>
        <p:spPr>
          <a:xfrm>
            <a:off x="0" y="6400800"/>
            <a:ext cx="9141480" cy="454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89" name="CustomShape 2" hidden="1"/>
          <p:cNvSpPr/>
          <p:nvPr/>
        </p:nvSpPr>
        <p:spPr>
          <a:xfrm>
            <a:off x="0" y="6334200"/>
            <a:ext cx="9141480" cy="64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0"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91" name="CustomShape 4"/>
          <p:cNvSpPr/>
          <p:nvPr/>
        </p:nvSpPr>
        <p:spPr>
          <a:xfrm>
            <a:off x="2520" y="6400800"/>
            <a:ext cx="9138960" cy="454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92" name="CustomShape 5"/>
          <p:cNvSpPr/>
          <p:nvPr/>
        </p:nvSpPr>
        <p:spPr>
          <a:xfrm>
            <a:off x="0" y="6334200"/>
            <a:ext cx="9138960" cy="61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3" name="Line 6"/>
          <p:cNvSpPr/>
          <p:nvPr/>
        </p:nvSpPr>
        <p:spPr>
          <a:xfrm>
            <a:off x="905400" y="4343400"/>
            <a:ext cx="740664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94" name="PlaceHolder 7"/>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5" name="PlaceHolder 8"/>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5.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5.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822960" y="506880"/>
            <a:ext cx="7541280" cy="356364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6600" spc="-52" strike="noStrike">
                <a:solidFill>
                  <a:srgbClr val="262626"/>
                </a:solidFill>
                <a:latin typeface="Calibri Light"/>
                <a:ea typeface="DejaVu Sans"/>
              </a:rPr>
              <a:t>Power Analysis</a:t>
            </a:r>
            <a:endParaRPr b="0" lang="en-US" sz="6600" spc="-1" strike="noStrike">
              <a:latin typeface="Arial"/>
            </a:endParaRPr>
          </a:p>
        </p:txBody>
      </p:sp>
      <p:sp>
        <p:nvSpPr>
          <p:cNvPr id="139" name="CustomShape 2"/>
          <p:cNvSpPr/>
          <p:nvPr/>
        </p:nvSpPr>
        <p:spPr>
          <a:xfrm>
            <a:off x="825120" y="4455720"/>
            <a:ext cx="7541280" cy="1140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3200" spc="-1" strike="noStrike">
                <a:solidFill>
                  <a:srgbClr val="000000"/>
                </a:solidFill>
                <a:latin typeface="Arial"/>
                <a:ea typeface="DejaVu Sans"/>
              </a:rPr>
              <a:t>Cole Brookson &amp; Alex Davis</a:t>
            </a:r>
            <a:endParaRPr b="0" lang="en-US" sz="3200" spc="-1" strike="noStrike">
              <a:latin typeface="Arial"/>
            </a:endParaRPr>
          </a:p>
          <a:p>
            <a:pPr algn="ctr">
              <a:lnSpc>
                <a:spcPct val="100000"/>
              </a:lnSpc>
            </a:pPr>
            <a:r>
              <a:rPr b="0" lang="en-US" sz="3200" spc="-1" strike="noStrike">
                <a:solidFill>
                  <a:srgbClr val="000000"/>
                </a:solidFill>
                <a:latin typeface="Arial"/>
                <a:ea typeface="DejaVu Sans"/>
              </a:rPr>
              <a:t>25 October 2021</a:t>
            </a:r>
            <a:endParaRPr b="0" lang="en-US" sz="3200" spc="-1" strike="noStrike">
              <a:latin typeface="Arial"/>
            </a:endParaRPr>
          </a:p>
          <a:p>
            <a:pPr algn="ctr">
              <a:lnSpc>
                <a:spcPct val="100000"/>
              </a:lnSpc>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 descr=""/>
          <p:cNvPicPr/>
          <p:nvPr/>
        </p:nvPicPr>
        <p:blipFill>
          <a:blip r:embed="rId1"/>
          <a:srcRect l="11554" t="15979" r="37610" b="19882"/>
          <a:stretch/>
        </p:blipFill>
        <p:spPr>
          <a:xfrm>
            <a:off x="4023360" y="2591640"/>
            <a:ext cx="3200400" cy="1555200"/>
          </a:xfrm>
          <a:prstGeom prst="rect">
            <a:avLst/>
          </a:prstGeom>
          <a:ln>
            <a:noFill/>
          </a:ln>
        </p:spPr>
      </p:pic>
      <p:pic>
        <p:nvPicPr>
          <p:cNvPr id="313" name="" descr=""/>
          <p:cNvPicPr/>
          <p:nvPr/>
        </p:nvPicPr>
        <p:blipFill>
          <a:blip r:embed="rId2"/>
          <a:srcRect l="12683" t="15979" r="35351" b="19882"/>
          <a:stretch/>
        </p:blipFill>
        <p:spPr>
          <a:xfrm>
            <a:off x="1554480" y="2561040"/>
            <a:ext cx="3017520" cy="1585800"/>
          </a:xfrm>
          <a:prstGeom prst="rect">
            <a:avLst/>
          </a:prstGeom>
          <a:ln>
            <a:noFill/>
          </a:ln>
        </p:spPr>
      </p:pic>
      <p:sp>
        <p:nvSpPr>
          <p:cNvPr id="314"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315"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316"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317"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318"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319" name="CustomShape 6"/>
          <p:cNvSpPr/>
          <p:nvPr/>
        </p:nvSpPr>
        <p:spPr>
          <a:xfrm>
            <a:off x="3805920" y="3931920"/>
            <a:ext cx="239760" cy="239760"/>
          </a:xfrm>
          <a:prstGeom prst="ellipse">
            <a:avLst/>
          </a:prstGeom>
          <a:solidFill>
            <a:srgbClr val="729fcf"/>
          </a:solidFill>
          <a:ln>
            <a:solidFill>
              <a:srgbClr val="3465a4"/>
            </a:solidFill>
          </a:ln>
        </p:spPr>
        <p:style>
          <a:lnRef idx="0"/>
          <a:fillRef idx="0"/>
          <a:effectRef idx="0"/>
          <a:fontRef idx="minor"/>
        </p:style>
      </p:sp>
      <p:sp>
        <p:nvSpPr>
          <p:cNvPr id="320" name="CustomShape 7"/>
          <p:cNvSpPr/>
          <p:nvPr/>
        </p:nvSpPr>
        <p:spPr>
          <a:xfrm>
            <a:off x="4114800" y="3931920"/>
            <a:ext cx="239760" cy="239760"/>
          </a:xfrm>
          <a:prstGeom prst="ellipse">
            <a:avLst/>
          </a:prstGeom>
          <a:solidFill>
            <a:srgbClr val="729fcf"/>
          </a:solidFill>
          <a:ln>
            <a:solidFill>
              <a:srgbClr val="3465a4"/>
            </a:solidFill>
          </a:ln>
        </p:spPr>
        <p:style>
          <a:lnRef idx="0"/>
          <a:fillRef idx="0"/>
          <a:effectRef idx="0"/>
          <a:fontRef idx="minor"/>
        </p:style>
      </p:sp>
      <p:sp>
        <p:nvSpPr>
          <p:cNvPr id="321" name="CustomShape 8"/>
          <p:cNvSpPr/>
          <p:nvPr/>
        </p:nvSpPr>
        <p:spPr>
          <a:xfrm>
            <a:off x="4354560" y="3931920"/>
            <a:ext cx="239760" cy="239760"/>
          </a:xfrm>
          <a:prstGeom prst="ellipse">
            <a:avLst/>
          </a:prstGeom>
          <a:solidFill>
            <a:srgbClr val="729fcf"/>
          </a:solidFill>
          <a:ln>
            <a:solidFill>
              <a:srgbClr val="3465a4"/>
            </a:solidFill>
          </a:ln>
        </p:spPr>
        <p:style>
          <a:lnRef idx="0"/>
          <a:fillRef idx="0"/>
          <a:effectRef idx="0"/>
          <a:fontRef idx="minor"/>
        </p:style>
      </p:sp>
      <p:sp>
        <p:nvSpPr>
          <p:cNvPr id="322" name="CustomShape 9"/>
          <p:cNvSpPr/>
          <p:nvPr/>
        </p:nvSpPr>
        <p:spPr>
          <a:xfrm>
            <a:off x="4572000" y="3931920"/>
            <a:ext cx="239760" cy="239760"/>
          </a:xfrm>
          <a:prstGeom prst="ellipse">
            <a:avLst/>
          </a:prstGeom>
          <a:solidFill>
            <a:srgbClr val="729fcf"/>
          </a:solidFill>
          <a:ln>
            <a:solidFill>
              <a:srgbClr val="3465a4"/>
            </a:solidFill>
          </a:ln>
        </p:spPr>
        <p:style>
          <a:lnRef idx="0"/>
          <a:fillRef idx="0"/>
          <a:effectRef idx="0"/>
          <a:fontRef idx="minor"/>
        </p:style>
      </p:sp>
      <p:sp>
        <p:nvSpPr>
          <p:cNvPr id="323" name="CustomShape 10"/>
          <p:cNvSpPr/>
          <p:nvPr/>
        </p:nvSpPr>
        <p:spPr>
          <a:xfrm flipV="1">
            <a:off x="4023360" y="3966480"/>
            <a:ext cx="239760" cy="239760"/>
          </a:xfrm>
          <a:prstGeom prst="ellipse">
            <a:avLst/>
          </a:prstGeom>
          <a:solidFill>
            <a:srgbClr val="ff0000"/>
          </a:solidFill>
          <a:ln>
            <a:solidFill>
              <a:srgbClr val="3465a4"/>
            </a:solidFill>
          </a:ln>
        </p:spPr>
        <p:style>
          <a:lnRef idx="0"/>
          <a:fillRef idx="0"/>
          <a:effectRef idx="0"/>
          <a:fontRef idx="minor"/>
        </p:style>
      </p:sp>
      <p:sp>
        <p:nvSpPr>
          <p:cNvPr id="324" name="CustomShape 11"/>
          <p:cNvSpPr/>
          <p:nvPr/>
        </p:nvSpPr>
        <p:spPr>
          <a:xfrm>
            <a:off x="4789440" y="3966480"/>
            <a:ext cx="239760" cy="239760"/>
          </a:xfrm>
          <a:prstGeom prst="ellipse">
            <a:avLst/>
          </a:prstGeom>
          <a:solidFill>
            <a:srgbClr val="ff0000"/>
          </a:solidFill>
          <a:ln>
            <a:solidFill>
              <a:srgbClr val="3465a4"/>
            </a:solidFill>
          </a:ln>
        </p:spPr>
        <p:style>
          <a:lnRef idx="0"/>
          <a:fillRef idx="0"/>
          <a:effectRef idx="0"/>
          <a:fontRef idx="minor"/>
        </p:style>
      </p:sp>
      <p:sp>
        <p:nvSpPr>
          <p:cNvPr id="325" name="CustomShape 12"/>
          <p:cNvSpPr/>
          <p:nvPr/>
        </p:nvSpPr>
        <p:spPr>
          <a:xfrm>
            <a:off x="4263120" y="3966480"/>
            <a:ext cx="239760" cy="239760"/>
          </a:xfrm>
          <a:prstGeom prst="ellipse">
            <a:avLst/>
          </a:prstGeom>
          <a:solidFill>
            <a:srgbClr val="ff0000"/>
          </a:solidFill>
          <a:ln>
            <a:solidFill>
              <a:srgbClr val="3465a4"/>
            </a:solidFill>
          </a:ln>
        </p:spPr>
        <p:style>
          <a:lnRef idx="0"/>
          <a:fillRef idx="0"/>
          <a:effectRef idx="0"/>
          <a:fontRef idx="minor"/>
        </p:style>
      </p:sp>
      <p:sp>
        <p:nvSpPr>
          <p:cNvPr id="326" name="CustomShape 13"/>
          <p:cNvSpPr/>
          <p:nvPr/>
        </p:nvSpPr>
        <p:spPr>
          <a:xfrm>
            <a:off x="4423680" y="3966480"/>
            <a:ext cx="239760" cy="239760"/>
          </a:xfrm>
          <a:prstGeom prst="ellipse">
            <a:avLst/>
          </a:prstGeom>
          <a:solidFill>
            <a:srgbClr val="ff0000"/>
          </a:solidFill>
          <a:ln>
            <a:solidFill>
              <a:srgbClr val="3465a4"/>
            </a:solidFill>
          </a:ln>
        </p:spPr>
        <p:style>
          <a:lnRef idx="0"/>
          <a:fillRef idx="0"/>
          <a:effectRef idx="0"/>
          <a:fontRef idx="minor"/>
        </p:style>
      </p:sp>
      <p:sp>
        <p:nvSpPr>
          <p:cNvPr id="327"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328" name="Line 15"/>
          <p:cNvSpPr/>
          <p:nvPr/>
        </p:nvSpPr>
        <p:spPr>
          <a:xfrm flipH="1" flipV="1">
            <a:off x="365760" y="6217200"/>
            <a:ext cx="1371600" cy="720"/>
          </a:xfrm>
          <a:prstGeom prst="line">
            <a:avLst/>
          </a:prstGeom>
          <a:ln w="29160">
            <a:solidFill>
              <a:srgbClr val="000000"/>
            </a:solidFill>
            <a:round/>
          </a:ln>
        </p:spPr>
        <p:style>
          <a:lnRef idx="0"/>
          <a:fillRef idx="0"/>
          <a:effectRef idx="0"/>
          <a:fontRef idx="minor"/>
        </p:style>
      </p:sp>
      <p:sp>
        <p:nvSpPr>
          <p:cNvPr id="329" name="CustomShape 16"/>
          <p:cNvSpPr/>
          <p:nvPr/>
        </p:nvSpPr>
        <p:spPr>
          <a:xfrm>
            <a:off x="557640" y="5619600"/>
            <a:ext cx="82440" cy="91440"/>
          </a:xfrm>
          <a:prstGeom prst="ellipse">
            <a:avLst/>
          </a:prstGeom>
          <a:solidFill>
            <a:srgbClr val="729fcf"/>
          </a:solidFill>
          <a:ln>
            <a:solidFill>
              <a:srgbClr val="3465a4"/>
            </a:solidFill>
          </a:ln>
        </p:spPr>
        <p:style>
          <a:lnRef idx="0"/>
          <a:fillRef idx="0"/>
          <a:effectRef idx="0"/>
          <a:fontRef idx="minor"/>
        </p:style>
      </p:sp>
      <p:sp>
        <p:nvSpPr>
          <p:cNvPr id="330" name="CustomShape 17"/>
          <p:cNvSpPr/>
          <p:nvPr/>
        </p:nvSpPr>
        <p:spPr>
          <a:xfrm>
            <a:off x="560880" y="5711040"/>
            <a:ext cx="82440" cy="91440"/>
          </a:xfrm>
          <a:prstGeom prst="ellipse">
            <a:avLst/>
          </a:prstGeom>
          <a:solidFill>
            <a:srgbClr val="729fcf"/>
          </a:solidFill>
          <a:ln>
            <a:solidFill>
              <a:srgbClr val="3465a4"/>
            </a:solidFill>
          </a:ln>
        </p:spPr>
        <p:style>
          <a:lnRef idx="0"/>
          <a:fillRef idx="0"/>
          <a:effectRef idx="0"/>
          <a:fontRef idx="minor"/>
        </p:style>
      </p:sp>
      <p:sp>
        <p:nvSpPr>
          <p:cNvPr id="331" name="CustomShape 18"/>
          <p:cNvSpPr/>
          <p:nvPr/>
        </p:nvSpPr>
        <p:spPr>
          <a:xfrm>
            <a:off x="557640" y="5528160"/>
            <a:ext cx="82440" cy="91440"/>
          </a:xfrm>
          <a:prstGeom prst="ellipse">
            <a:avLst/>
          </a:prstGeom>
          <a:solidFill>
            <a:srgbClr val="729fcf"/>
          </a:solidFill>
          <a:ln>
            <a:solidFill>
              <a:srgbClr val="3465a4"/>
            </a:solidFill>
          </a:ln>
        </p:spPr>
        <p:style>
          <a:lnRef idx="0"/>
          <a:fillRef idx="0"/>
          <a:effectRef idx="0"/>
          <a:fontRef idx="minor"/>
        </p:style>
      </p:sp>
      <p:sp>
        <p:nvSpPr>
          <p:cNvPr id="332" name="CustomShape 19"/>
          <p:cNvSpPr/>
          <p:nvPr/>
        </p:nvSpPr>
        <p:spPr>
          <a:xfrm>
            <a:off x="557640" y="5436720"/>
            <a:ext cx="82440" cy="91440"/>
          </a:xfrm>
          <a:prstGeom prst="ellipse">
            <a:avLst/>
          </a:prstGeom>
          <a:solidFill>
            <a:srgbClr val="729fcf"/>
          </a:solidFill>
          <a:ln>
            <a:solidFill>
              <a:srgbClr val="3465a4"/>
            </a:solidFill>
          </a:ln>
        </p:spPr>
        <p:style>
          <a:lnRef idx="0"/>
          <a:fillRef idx="0"/>
          <a:effectRef idx="0"/>
          <a:fontRef idx="minor"/>
        </p:style>
      </p:sp>
      <p:sp>
        <p:nvSpPr>
          <p:cNvPr id="333" name="Line 20"/>
          <p:cNvSpPr/>
          <p:nvPr/>
        </p:nvSpPr>
        <p:spPr>
          <a:xfrm flipH="1">
            <a:off x="493200" y="5619600"/>
            <a:ext cx="182880" cy="0"/>
          </a:xfrm>
          <a:prstGeom prst="line">
            <a:avLst/>
          </a:prstGeom>
          <a:ln w="29160">
            <a:solidFill>
              <a:srgbClr val="000000"/>
            </a:solidFill>
            <a:round/>
          </a:ln>
        </p:spPr>
        <p:style>
          <a:lnRef idx="0"/>
          <a:fillRef idx="0"/>
          <a:effectRef idx="0"/>
          <a:fontRef idx="minor"/>
        </p:style>
      </p:sp>
      <p:sp>
        <p:nvSpPr>
          <p:cNvPr id="334" name="CustomShape 21"/>
          <p:cNvSpPr/>
          <p:nvPr/>
        </p:nvSpPr>
        <p:spPr>
          <a:xfrm>
            <a:off x="1282680" y="5577840"/>
            <a:ext cx="82440" cy="91440"/>
          </a:xfrm>
          <a:prstGeom prst="ellipse">
            <a:avLst/>
          </a:prstGeom>
          <a:solidFill>
            <a:srgbClr val="ff0000"/>
          </a:solidFill>
          <a:ln>
            <a:solidFill>
              <a:srgbClr val="3465a4"/>
            </a:solidFill>
          </a:ln>
        </p:spPr>
        <p:style>
          <a:lnRef idx="0"/>
          <a:fillRef idx="0"/>
          <a:effectRef idx="0"/>
          <a:fontRef idx="minor"/>
        </p:style>
      </p:sp>
      <p:sp>
        <p:nvSpPr>
          <p:cNvPr id="335" name="CustomShape 22"/>
          <p:cNvSpPr/>
          <p:nvPr/>
        </p:nvSpPr>
        <p:spPr>
          <a:xfrm>
            <a:off x="1280160" y="5303520"/>
            <a:ext cx="82440" cy="91440"/>
          </a:xfrm>
          <a:prstGeom prst="ellipse">
            <a:avLst/>
          </a:prstGeom>
          <a:solidFill>
            <a:srgbClr val="ff0000"/>
          </a:solidFill>
          <a:ln>
            <a:solidFill>
              <a:srgbClr val="3465a4"/>
            </a:solidFill>
          </a:ln>
        </p:spPr>
        <p:style>
          <a:lnRef idx="0"/>
          <a:fillRef idx="0"/>
          <a:effectRef idx="0"/>
          <a:fontRef idx="minor"/>
        </p:style>
      </p:sp>
      <p:sp>
        <p:nvSpPr>
          <p:cNvPr id="336" name="CustomShape 23"/>
          <p:cNvSpPr/>
          <p:nvPr/>
        </p:nvSpPr>
        <p:spPr>
          <a:xfrm>
            <a:off x="1282680" y="5486400"/>
            <a:ext cx="82440" cy="91440"/>
          </a:xfrm>
          <a:prstGeom prst="ellipse">
            <a:avLst/>
          </a:prstGeom>
          <a:solidFill>
            <a:srgbClr val="ff0000"/>
          </a:solidFill>
          <a:ln>
            <a:solidFill>
              <a:srgbClr val="3465a4"/>
            </a:solidFill>
          </a:ln>
        </p:spPr>
        <p:style>
          <a:lnRef idx="0"/>
          <a:fillRef idx="0"/>
          <a:effectRef idx="0"/>
          <a:fontRef idx="minor"/>
        </p:style>
      </p:sp>
      <p:sp>
        <p:nvSpPr>
          <p:cNvPr id="337" name="CustomShape 24"/>
          <p:cNvSpPr/>
          <p:nvPr/>
        </p:nvSpPr>
        <p:spPr>
          <a:xfrm>
            <a:off x="1282680" y="5394960"/>
            <a:ext cx="82440" cy="91440"/>
          </a:xfrm>
          <a:prstGeom prst="ellipse">
            <a:avLst/>
          </a:prstGeom>
          <a:solidFill>
            <a:srgbClr val="ff0000"/>
          </a:solidFill>
          <a:ln>
            <a:solidFill>
              <a:srgbClr val="3465a4"/>
            </a:solidFill>
          </a:ln>
        </p:spPr>
        <p:style>
          <a:lnRef idx="0"/>
          <a:fillRef idx="0"/>
          <a:effectRef idx="0"/>
          <a:fontRef idx="minor"/>
        </p:style>
      </p:sp>
      <p:sp>
        <p:nvSpPr>
          <p:cNvPr id="338" name="Line 25"/>
          <p:cNvSpPr/>
          <p:nvPr/>
        </p:nvSpPr>
        <p:spPr>
          <a:xfrm flipH="1">
            <a:off x="1224720" y="5486400"/>
            <a:ext cx="182880" cy="0"/>
          </a:xfrm>
          <a:prstGeom prst="line">
            <a:avLst/>
          </a:prstGeom>
          <a:ln w="29160">
            <a:solidFill>
              <a:srgbClr val="000000"/>
            </a:solidFill>
            <a:round/>
          </a:ln>
        </p:spPr>
        <p:style>
          <a:lnRef idx="0"/>
          <a:fillRef idx="0"/>
          <a:effectRef idx="0"/>
          <a:fontRef idx="minor"/>
        </p:style>
      </p:sp>
      <p:sp>
        <p:nvSpPr>
          <p:cNvPr id="339"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340" name="TextShape 27"/>
          <p:cNvSpPr txBox="1"/>
          <p:nvPr/>
        </p:nvSpPr>
        <p:spPr>
          <a:xfrm>
            <a:off x="1737360" y="5303520"/>
            <a:ext cx="4389120" cy="1279440"/>
          </a:xfrm>
          <a:prstGeom prst="rect">
            <a:avLst/>
          </a:prstGeom>
          <a:noFill/>
          <a:ln>
            <a:noFill/>
          </a:ln>
        </p:spPr>
        <p:txBody>
          <a:bodyPr lIns="90000" rIns="90000" tIns="45000" bIns="45000">
            <a:noAutofit/>
          </a:bodyPr>
          <a:p>
            <a:r>
              <a:rPr b="0" lang="en-US" sz="2800" spc="-1" strike="noStrike">
                <a:solidFill>
                  <a:srgbClr val="c9211e"/>
                </a:solidFill>
                <a:latin typeface="Arial"/>
              </a:rPr>
              <a:t>p&gt;0.05 - INSIGNIFICANT</a:t>
            </a:r>
            <a:endParaRPr b="0" lang="en-US" sz="2800" spc="-1" strike="noStrike">
              <a:solidFill>
                <a:srgbClr val="c9211e"/>
              </a:solidFill>
              <a:latin typeface="Arial"/>
            </a:endParaRPr>
          </a:p>
        </p:txBody>
      </p:sp>
      <p:sp>
        <p:nvSpPr>
          <p:cNvPr id="341"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solidFill>
                <a:srgbClr val="2a6099"/>
              </a:solidFill>
              <a:latin typeface="Arial"/>
            </a:endParaRPr>
          </a:p>
        </p:txBody>
      </p:sp>
      <p:sp>
        <p:nvSpPr>
          <p:cNvPr id="342"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solidFill>
                <a:srgbClr val="ff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 descr=""/>
          <p:cNvPicPr/>
          <p:nvPr/>
        </p:nvPicPr>
        <p:blipFill>
          <a:blip r:embed="rId1"/>
          <a:srcRect l="11554" t="15979" r="37610" b="19882"/>
          <a:stretch/>
        </p:blipFill>
        <p:spPr>
          <a:xfrm>
            <a:off x="4023360" y="2591640"/>
            <a:ext cx="3200400" cy="1555200"/>
          </a:xfrm>
          <a:prstGeom prst="rect">
            <a:avLst/>
          </a:prstGeom>
          <a:ln>
            <a:noFill/>
          </a:ln>
        </p:spPr>
      </p:pic>
      <p:pic>
        <p:nvPicPr>
          <p:cNvPr id="344" name="" descr=""/>
          <p:cNvPicPr/>
          <p:nvPr/>
        </p:nvPicPr>
        <p:blipFill>
          <a:blip r:embed="rId2"/>
          <a:srcRect l="12683" t="15979" r="35351" b="19882"/>
          <a:stretch/>
        </p:blipFill>
        <p:spPr>
          <a:xfrm>
            <a:off x="1554480" y="2561040"/>
            <a:ext cx="3017520" cy="1585800"/>
          </a:xfrm>
          <a:prstGeom prst="rect">
            <a:avLst/>
          </a:prstGeom>
          <a:ln>
            <a:noFill/>
          </a:ln>
        </p:spPr>
      </p:pic>
      <p:sp>
        <p:nvSpPr>
          <p:cNvPr id="345"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346"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347"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348"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349"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350" name="CustomShape 6"/>
          <p:cNvSpPr/>
          <p:nvPr/>
        </p:nvSpPr>
        <p:spPr>
          <a:xfrm>
            <a:off x="3805920" y="3931920"/>
            <a:ext cx="239760" cy="239760"/>
          </a:xfrm>
          <a:prstGeom prst="ellipse">
            <a:avLst/>
          </a:prstGeom>
          <a:solidFill>
            <a:srgbClr val="729fcf"/>
          </a:solidFill>
          <a:ln>
            <a:solidFill>
              <a:srgbClr val="3465a4"/>
            </a:solidFill>
          </a:ln>
        </p:spPr>
        <p:style>
          <a:lnRef idx="0"/>
          <a:fillRef idx="0"/>
          <a:effectRef idx="0"/>
          <a:fontRef idx="minor"/>
        </p:style>
      </p:sp>
      <p:sp>
        <p:nvSpPr>
          <p:cNvPr id="351" name="CustomShape 7"/>
          <p:cNvSpPr/>
          <p:nvPr/>
        </p:nvSpPr>
        <p:spPr>
          <a:xfrm>
            <a:off x="4114800" y="3931920"/>
            <a:ext cx="239760" cy="239760"/>
          </a:xfrm>
          <a:prstGeom prst="ellipse">
            <a:avLst/>
          </a:prstGeom>
          <a:solidFill>
            <a:srgbClr val="729fcf"/>
          </a:solidFill>
          <a:ln>
            <a:solidFill>
              <a:srgbClr val="3465a4"/>
            </a:solidFill>
          </a:ln>
        </p:spPr>
        <p:style>
          <a:lnRef idx="0"/>
          <a:fillRef idx="0"/>
          <a:effectRef idx="0"/>
          <a:fontRef idx="minor"/>
        </p:style>
      </p:sp>
      <p:sp>
        <p:nvSpPr>
          <p:cNvPr id="352" name="CustomShape 8"/>
          <p:cNvSpPr/>
          <p:nvPr/>
        </p:nvSpPr>
        <p:spPr>
          <a:xfrm>
            <a:off x="4354560" y="3931920"/>
            <a:ext cx="239760" cy="239760"/>
          </a:xfrm>
          <a:prstGeom prst="ellipse">
            <a:avLst/>
          </a:prstGeom>
          <a:solidFill>
            <a:srgbClr val="729fcf"/>
          </a:solidFill>
          <a:ln>
            <a:solidFill>
              <a:srgbClr val="3465a4"/>
            </a:solidFill>
          </a:ln>
        </p:spPr>
        <p:style>
          <a:lnRef idx="0"/>
          <a:fillRef idx="0"/>
          <a:effectRef idx="0"/>
          <a:fontRef idx="minor"/>
        </p:style>
      </p:sp>
      <p:sp>
        <p:nvSpPr>
          <p:cNvPr id="353" name="CustomShape 9"/>
          <p:cNvSpPr/>
          <p:nvPr/>
        </p:nvSpPr>
        <p:spPr>
          <a:xfrm>
            <a:off x="4572000" y="3931920"/>
            <a:ext cx="239760" cy="239760"/>
          </a:xfrm>
          <a:prstGeom prst="ellipse">
            <a:avLst/>
          </a:prstGeom>
          <a:solidFill>
            <a:srgbClr val="729fcf"/>
          </a:solidFill>
          <a:ln>
            <a:solidFill>
              <a:srgbClr val="3465a4"/>
            </a:solidFill>
          </a:ln>
        </p:spPr>
        <p:style>
          <a:lnRef idx="0"/>
          <a:fillRef idx="0"/>
          <a:effectRef idx="0"/>
          <a:fontRef idx="minor"/>
        </p:style>
      </p:sp>
      <p:sp>
        <p:nvSpPr>
          <p:cNvPr id="354" name="CustomShape 10"/>
          <p:cNvSpPr/>
          <p:nvPr/>
        </p:nvSpPr>
        <p:spPr>
          <a:xfrm flipV="1">
            <a:off x="4023360" y="3966480"/>
            <a:ext cx="239760" cy="239760"/>
          </a:xfrm>
          <a:prstGeom prst="ellipse">
            <a:avLst/>
          </a:prstGeom>
          <a:solidFill>
            <a:srgbClr val="ff0000"/>
          </a:solidFill>
          <a:ln>
            <a:solidFill>
              <a:srgbClr val="3465a4"/>
            </a:solidFill>
          </a:ln>
        </p:spPr>
        <p:style>
          <a:lnRef idx="0"/>
          <a:fillRef idx="0"/>
          <a:effectRef idx="0"/>
          <a:fontRef idx="minor"/>
        </p:style>
      </p:sp>
      <p:sp>
        <p:nvSpPr>
          <p:cNvPr id="355" name="CustomShape 11"/>
          <p:cNvSpPr/>
          <p:nvPr/>
        </p:nvSpPr>
        <p:spPr>
          <a:xfrm>
            <a:off x="4789440" y="3966480"/>
            <a:ext cx="239760" cy="239760"/>
          </a:xfrm>
          <a:prstGeom prst="ellipse">
            <a:avLst/>
          </a:prstGeom>
          <a:solidFill>
            <a:srgbClr val="ff0000"/>
          </a:solidFill>
          <a:ln>
            <a:solidFill>
              <a:srgbClr val="3465a4"/>
            </a:solidFill>
          </a:ln>
        </p:spPr>
        <p:style>
          <a:lnRef idx="0"/>
          <a:fillRef idx="0"/>
          <a:effectRef idx="0"/>
          <a:fontRef idx="minor"/>
        </p:style>
      </p:sp>
      <p:sp>
        <p:nvSpPr>
          <p:cNvPr id="356" name="CustomShape 12"/>
          <p:cNvSpPr/>
          <p:nvPr/>
        </p:nvSpPr>
        <p:spPr>
          <a:xfrm>
            <a:off x="4263120" y="3966480"/>
            <a:ext cx="239760" cy="239760"/>
          </a:xfrm>
          <a:prstGeom prst="ellipse">
            <a:avLst/>
          </a:prstGeom>
          <a:solidFill>
            <a:srgbClr val="ff0000"/>
          </a:solidFill>
          <a:ln>
            <a:solidFill>
              <a:srgbClr val="3465a4"/>
            </a:solidFill>
          </a:ln>
        </p:spPr>
        <p:style>
          <a:lnRef idx="0"/>
          <a:fillRef idx="0"/>
          <a:effectRef idx="0"/>
          <a:fontRef idx="minor"/>
        </p:style>
      </p:sp>
      <p:sp>
        <p:nvSpPr>
          <p:cNvPr id="357" name="CustomShape 13"/>
          <p:cNvSpPr/>
          <p:nvPr/>
        </p:nvSpPr>
        <p:spPr>
          <a:xfrm>
            <a:off x="4423680" y="3966480"/>
            <a:ext cx="239760" cy="239760"/>
          </a:xfrm>
          <a:prstGeom prst="ellipse">
            <a:avLst/>
          </a:prstGeom>
          <a:solidFill>
            <a:srgbClr val="ff0000"/>
          </a:solidFill>
          <a:ln>
            <a:solidFill>
              <a:srgbClr val="3465a4"/>
            </a:solidFill>
          </a:ln>
        </p:spPr>
        <p:style>
          <a:lnRef idx="0"/>
          <a:fillRef idx="0"/>
          <a:effectRef idx="0"/>
          <a:fontRef idx="minor"/>
        </p:style>
      </p:sp>
      <p:sp>
        <p:nvSpPr>
          <p:cNvPr id="358"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359" name="Line 15"/>
          <p:cNvSpPr/>
          <p:nvPr/>
        </p:nvSpPr>
        <p:spPr>
          <a:xfrm flipH="1" flipV="1">
            <a:off x="365760" y="6217200"/>
            <a:ext cx="1371600" cy="720"/>
          </a:xfrm>
          <a:prstGeom prst="line">
            <a:avLst/>
          </a:prstGeom>
          <a:ln w="29160">
            <a:solidFill>
              <a:srgbClr val="000000"/>
            </a:solidFill>
            <a:round/>
          </a:ln>
        </p:spPr>
        <p:style>
          <a:lnRef idx="0"/>
          <a:fillRef idx="0"/>
          <a:effectRef idx="0"/>
          <a:fontRef idx="minor"/>
        </p:style>
      </p:sp>
      <p:sp>
        <p:nvSpPr>
          <p:cNvPr id="360" name="CustomShape 16"/>
          <p:cNvSpPr/>
          <p:nvPr/>
        </p:nvSpPr>
        <p:spPr>
          <a:xfrm>
            <a:off x="557640" y="5619600"/>
            <a:ext cx="82440" cy="91440"/>
          </a:xfrm>
          <a:prstGeom prst="ellipse">
            <a:avLst/>
          </a:prstGeom>
          <a:solidFill>
            <a:srgbClr val="729fcf"/>
          </a:solidFill>
          <a:ln>
            <a:solidFill>
              <a:srgbClr val="3465a4"/>
            </a:solidFill>
          </a:ln>
        </p:spPr>
        <p:style>
          <a:lnRef idx="0"/>
          <a:fillRef idx="0"/>
          <a:effectRef idx="0"/>
          <a:fontRef idx="minor"/>
        </p:style>
      </p:sp>
      <p:sp>
        <p:nvSpPr>
          <p:cNvPr id="361" name="CustomShape 17"/>
          <p:cNvSpPr/>
          <p:nvPr/>
        </p:nvSpPr>
        <p:spPr>
          <a:xfrm>
            <a:off x="560880" y="5711040"/>
            <a:ext cx="82440" cy="91440"/>
          </a:xfrm>
          <a:prstGeom prst="ellipse">
            <a:avLst/>
          </a:prstGeom>
          <a:solidFill>
            <a:srgbClr val="729fcf"/>
          </a:solidFill>
          <a:ln>
            <a:solidFill>
              <a:srgbClr val="3465a4"/>
            </a:solidFill>
          </a:ln>
        </p:spPr>
        <p:style>
          <a:lnRef idx="0"/>
          <a:fillRef idx="0"/>
          <a:effectRef idx="0"/>
          <a:fontRef idx="minor"/>
        </p:style>
      </p:sp>
      <p:sp>
        <p:nvSpPr>
          <p:cNvPr id="362" name="CustomShape 18"/>
          <p:cNvSpPr/>
          <p:nvPr/>
        </p:nvSpPr>
        <p:spPr>
          <a:xfrm>
            <a:off x="557640" y="5528160"/>
            <a:ext cx="82440" cy="91440"/>
          </a:xfrm>
          <a:prstGeom prst="ellipse">
            <a:avLst/>
          </a:prstGeom>
          <a:solidFill>
            <a:srgbClr val="729fcf"/>
          </a:solidFill>
          <a:ln>
            <a:solidFill>
              <a:srgbClr val="3465a4"/>
            </a:solidFill>
          </a:ln>
        </p:spPr>
        <p:style>
          <a:lnRef idx="0"/>
          <a:fillRef idx="0"/>
          <a:effectRef idx="0"/>
          <a:fontRef idx="minor"/>
        </p:style>
      </p:sp>
      <p:sp>
        <p:nvSpPr>
          <p:cNvPr id="363" name="CustomShape 19"/>
          <p:cNvSpPr/>
          <p:nvPr/>
        </p:nvSpPr>
        <p:spPr>
          <a:xfrm>
            <a:off x="557640" y="5436720"/>
            <a:ext cx="82440" cy="91440"/>
          </a:xfrm>
          <a:prstGeom prst="ellipse">
            <a:avLst/>
          </a:prstGeom>
          <a:solidFill>
            <a:srgbClr val="729fcf"/>
          </a:solidFill>
          <a:ln>
            <a:solidFill>
              <a:srgbClr val="3465a4"/>
            </a:solidFill>
          </a:ln>
        </p:spPr>
        <p:style>
          <a:lnRef idx="0"/>
          <a:fillRef idx="0"/>
          <a:effectRef idx="0"/>
          <a:fontRef idx="minor"/>
        </p:style>
      </p:sp>
      <p:sp>
        <p:nvSpPr>
          <p:cNvPr id="364" name="Line 20"/>
          <p:cNvSpPr/>
          <p:nvPr/>
        </p:nvSpPr>
        <p:spPr>
          <a:xfrm flipH="1">
            <a:off x="493200" y="5619600"/>
            <a:ext cx="182880" cy="0"/>
          </a:xfrm>
          <a:prstGeom prst="line">
            <a:avLst/>
          </a:prstGeom>
          <a:ln w="29160">
            <a:solidFill>
              <a:srgbClr val="000000"/>
            </a:solidFill>
            <a:round/>
          </a:ln>
        </p:spPr>
        <p:style>
          <a:lnRef idx="0"/>
          <a:fillRef idx="0"/>
          <a:effectRef idx="0"/>
          <a:fontRef idx="minor"/>
        </p:style>
      </p:sp>
      <p:sp>
        <p:nvSpPr>
          <p:cNvPr id="365" name="CustomShape 21"/>
          <p:cNvSpPr/>
          <p:nvPr/>
        </p:nvSpPr>
        <p:spPr>
          <a:xfrm>
            <a:off x="1282680" y="5577840"/>
            <a:ext cx="82440" cy="91440"/>
          </a:xfrm>
          <a:prstGeom prst="ellipse">
            <a:avLst/>
          </a:prstGeom>
          <a:solidFill>
            <a:srgbClr val="ff0000"/>
          </a:solidFill>
          <a:ln>
            <a:solidFill>
              <a:srgbClr val="3465a4"/>
            </a:solidFill>
          </a:ln>
        </p:spPr>
        <p:style>
          <a:lnRef idx="0"/>
          <a:fillRef idx="0"/>
          <a:effectRef idx="0"/>
          <a:fontRef idx="minor"/>
        </p:style>
      </p:sp>
      <p:sp>
        <p:nvSpPr>
          <p:cNvPr id="366" name="CustomShape 22"/>
          <p:cNvSpPr/>
          <p:nvPr/>
        </p:nvSpPr>
        <p:spPr>
          <a:xfrm>
            <a:off x="1280160" y="5303520"/>
            <a:ext cx="82440" cy="91440"/>
          </a:xfrm>
          <a:prstGeom prst="ellipse">
            <a:avLst/>
          </a:prstGeom>
          <a:solidFill>
            <a:srgbClr val="ff0000"/>
          </a:solidFill>
          <a:ln>
            <a:solidFill>
              <a:srgbClr val="3465a4"/>
            </a:solidFill>
          </a:ln>
        </p:spPr>
        <p:style>
          <a:lnRef idx="0"/>
          <a:fillRef idx="0"/>
          <a:effectRef idx="0"/>
          <a:fontRef idx="minor"/>
        </p:style>
      </p:sp>
      <p:sp>
        <p:nvSpPr>
          <p:cNvPr id="367" name="CustomShape 23"/>
          <p:cNvSpPr/>
          <p:nvPr/>
        </p:nvSpPr>
        <p:spPr>
          <a:xfrm>
            <a:off x="1282680" y="5486400"/>
            <a:ext cx="82440" cy="91440"/>
          </a:xfrm>
          <a:prstGeom prst="ellipse">
            <a:avLst/>
          </a:prstGeom>
          <a:solidFill>
            <a:srgbClr val="ff0000"/>
          </a:solidFill>
          <a:ln>
            <a:solidFill>
              <a:srgbClr val="3465a4"/>
            </a:solidFill>
          </a:ln>
        </p:spPr>
        <p:style>
          <a:lnRef idx="0"/>
          <a:fillRef idx="0"/>
          <a:effectRef idx="0"/>
          <a:fontRef idx="minor"/>
        </p:style>
      </p:sp>
      <p:sp>
        <p:nvSpPr>
          <p:cNvPr id="368" name="CustomShape 24"/>
          <p:cNvSpPr/>
          <p:nvPr/>
        </p:nvSpPr>
        <p:spPr>
          <a:xfrm>
            <a:off x="1282680" y="5394960"/>
            <a:ext cx="82440" cy="91440"/>
          </a:xfrm>
          <a:prstGeom prst="ellipse">
            <a:avLst/>
          </a:prstGeom>
          <a:solidFill>
            <a:srgbClr val="ff0000"/>
          </a:solidFill>
          <a:ln>
            <a:solidFill>
              <a:srgbClr val="3465a4"/>
            </a:solidFill>
          </a:ln>
        </p:spPr>
        <p:style>
          <a:lnRef idx="0"/>
          <a:fillRef idx="0"/>
          <a:effectRef idx="0"/>
          <a:fontRef idx="minor"/>
        </p:style>
      </p:sp>
      <p:sp>
        <p:nvSpPr>
          <p:cNvPr id="369" name="Line 25"/>
          <p:cNvSpPr/>
          <p:nvPr/>
        </p:nvSpPr>
        <p:spPr>
          <a:xfrm flipH="1">
            <a:off x="1224720" y="5486400"/>
            <a:ext cx="182880" cy="0"/>
          </a:xfrm>
          <a:prstGeom prst="line">
            <a:avLst/>
          </a:prstGeom>
          <a:ln w="29160">
            <a:solidFill>
              <a:srgbClr val="000000"/>
            </a:solidFill>
            <a:round/>
          </a:ln>
        </p:spPr>
        <p:style>
          <a:lnRef idx="0"/>
          <a:fillRef idx="0"/>
          <a:effectRef idx="0"/>
          <a:fontRef idx="minor"/>
        </p:style>
      </p:sp>
      <p:sp>
        <p:nvSpPr>
          <p:cNvPr id="370"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371" name="TextShape 27"/>
          <p:cNvSpPr txBox="1"/>
          <p:nvPr/>
        </p:nvSpPr>
        <p:spPr>
          <a:xfrm>
            <a:off x="1737360" y="5303520"/>
            <a:ext cx="4389120" cy="1279440"/>
          </a:xfrm>
          <a:prstGeom prst="rect">
            <a:avLst/>
          </a:prstGeom>
          <a:noFill/>
          <a:ln>
            <a:noFill/>
          </a:ln>
        </p:spPr>
        <p:txBody>
          <a:bodyPr lIns="90000" rIns="90000" tIns="45000" bIns="45000">
            <a:noAutofit/>
          </a:bodyPr>
          <a:p>
            <a:r>
              <a:rPr b="0" lang="en-US" sz="2800" spc="-1" strike="noStrike">
                <a:solidFill>
                  <a:srgbClr val="c9211e"/>
                </a:solidFill>
                <a:latin typeface="Arial"/>
              </a:rPr>
              <a:t>p&gt;0.05 - INSIGNIFICANT</a:t>
            </a:r>
            <a:endParaRPr b="0" lang="en-US" sz="2800" spc="-1" strike="noStrike">
              <a:solidFill>
                <a:srgbClr val="c9211e"/>
              </a:solidFill>
              <a:latin typeface="Arial"/>
            </a:endParaRPr>
          </a:p>
        </p:txBody>
      </p:sp>
      <p:sp>
        <p:nvSpPr>
          <p:cNvPr id="372"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solidFill>
                <a:srgbClr val="2a6099"/>
              </a:solidFill>
              <a:latin typeface="Arial"/>
            </a:endParaRPr>
          </a:p>
        </p:txBody>
      </p:sp>
      <p:sp>
        <p:nvSpPr>
          <p:cNvPr id="373"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solidFill>
                <a:srgbClr val="ff0000"/>
              </a:solidFill>
              <a:latin typeface="Arial"/>
            </a:endParaRPr>
          </a:p>
        </p:txBody>
      </p:sp>
      <p:sp>
        <p:nvSpPr>
          <p:cNvPr id="374" name="TextShape 30"/>
          <p:cNvSpPr txBox="1"/>
          <p:nvPr/>
        </p:nvSpPr>
        <p:spPr>
          <a:xfrm>
            <a:off x="2731680" y="884520"/>
            <a:ext cx="6412320" cy="1675800"/>
          </a:xfrm>
          <a:prstGeom prst="rect">
            <a:avLst/>
          </a:prstGeom>
          <a:noFill/>
          <a:ln>
            <a:noFill/>
          </a:ln>
        </p:spPr>
        <p:txBody>
          <a:bodyPr lIns="90000" rIns="90000" tIns="45000" bIns="45000">
            <a:noAutofit/>
          </a:bodyPr>
          <a:p>
            <a:r>
              <a:rPr b="1" lang="en-US" sz="2800" spc="-1" strike="noStrike">
                <a:latin typeface="Arial"/>
              </a:rPr>
              <a:t>Power </a:t>
            </a:r>
            <a:r>
              <a:rPr b="0" lang="en-US" sz="2800" spc="-1" strike="noStrike">
                <a:latin typeface="Arial"/>
              </a:rPr>
              <a:t>in this case is the probability of </a:t>
            </a:r>
            <a:r>
              <a:rPr b="0" i="1" lang="en-US" sz="2800" spc="-1" strike="noStrike">
                <a:latin typeface="Arial"/>
              </a:rPr>
              <a:t>correctly </a:t>
            </a:r>
            <a:r>
              <a:rPr b="0" lang="en-US" sz="2800" spc="-1" strike="noStrike">
                <a:latin typeface="Arial"/>
              </a:rPr>
              <a:t>rejecting the null hypothesis</a:t>
            </a:r>
            <a:endParaRPr b="1" lang="en-US" sz="2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pic>
        <p:nvPicPr>
          <p:cNvPr id="376" name="" descr=""/>
          <p:cNvPicPr/>
          <p:nvPr/>
        </p:nvPicPr>
        <p:blipFill>
          <a:blip r:embed="rId1"/>
          <a:srcRect l="10424" t="15979" r="5981" b="19882"/>
          <a:stretch/>
        </p:blipFill>
        <p:spPr>
          <a:xfrm>
            <a:off x="1397160" y="1006200"/>
            <a:ext cx="6766200" cy="3200040"/>
          </a:xfrm>
          <a:prstGeom prst="rect">
            <a:avLst/>
          </a:prstGeom>
          <a:ln>
            <a:noFill/>
          </a:ln>
        </p:spPr>
      </p:pic>
      <p:sp>
        <p:nvSpPr>
          <p:cNvPr id="377"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378"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379"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380"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381" name="CustomShape 6"/>
          <p:cNvSpPr/>
          <p:nvPr/>
        </p:nvSpPr>
        <p:spPr>
          <a:xfrm>
            <a:off x="2869200" y="3931920"/>
            <a:ext cx="239760" cy="239760"/>
          </a:xfrm>
          <a:prstGeom prst="ellipse">
            <a:avLst/>
          </a:prstGeom>
          <a:solidFill>
            <a:srgbClr val="729fcf"/>
          </a:solidFill>
          <a:ln>
            <a:solidFill>
              <a:srgbClr val="3465a4"/>
            </a:solidFill>
          </a:ln>
        </p:spPr>
        <p:style>
          <a:lnRef idx="0"/>
          <a:fillRef idx="0"/>
          <a:effectRef idx="0"/>
          <a:fontRef idx="minor"/>
        </p:style>
      </p:sp>
      <p:sp>
        <p:nvSpPr>
          <p:cNvPr id="382" name="CustomShape 7"/>
          <p:cNvSpPr/>
          <p:nvPr/>
        </p:nvSpPr>
        <p:spPr>
          <a:xfrm>
            <a:off x="3897360" y="3931920"/>
            <a:ext cx="239760" cy="239760"/>
          </a:xfrm>
          <a:prstGeom prst="ellipse">
            <a:avLst/>
          </a:prstGeom>
          <a:solidFill>
            <a:srgbClr val="729fcf"/>
          </a:solidFill>
          <a:ln>
            <a:solidFill>
              <a:srgbClr val="3465a4"/>
            </a:solidFill>
          </a:ln>
        </p:spPr>
        <p:style>
          <a:lnRef idx="0"/>
          <a:fillRef idx="0"/>
          <a:effectRef idx="0"/>
          <a:fontRef idx="minor"/>
        </p:style>
      </p:sp>
      <p:sp>
        <p:nvSpPr>
          <p:cNvPr id="383" name="CustomShape 8"/>
          <p:cNvSpPr/>
          <p:nvPr/>
        </p:nvSpPr>
        <p:spPr>
          <a:xfrm>
            <a:off x="4354560" y="3931920"/>
            <a:ext cx="239760" cy="239760"/>
          </a:xfrm>
          <a:prstGeom prst="ellipse">
            <a:avLst/>
          </a:prstGeom>
          <a:solidFill>
            <a:srgbClr val="729fcf"/>
          </a:solidFill>
          <a:ln>
            <a:solidFill>
              <a:srgbClr val="3465a4"/>
            </a:solidFill>
          </a:ln>
        </p:spPr>
        <p:style>
          <a:lnRef idx="0"/>
          <a:fillRef idx="0"/>
          <a:effectRef idx="0"/>
          <a:fontRef idx="minor"/>
        </p:style>
      </p:sp>
      <p:sp>
        <p:nvSpPr>
          <p:cNvPr id="384" name="CustomShape 9"/>
          <p:cNvSpPr/>
          <p:nvPr/>
        </p:nvSpPr>
        <p:spPr>
          <a:xfrm>
            <a:off x="5120640" y="3966480"/>
            <a:ext cx="239760" cy="239760"/>
          </a:xfrm>
          <a:prstGeom prst="ellipse">
            <a:avLst/>
          </a:prstGeom>
          <a:solidFill>
            <a:srgbClr val="729fcf"/>
          </a:solidFill>
          <a:ln>
            <a:solidFill>
              <a:srgbClr val="3465a4"/>
            </a:solidFill>
          </a:ln>
        </p:spPr>
        <p:style>
          <a:lnRef idx="0"/>
          <a:fillRef idx="0"/>
          <a:effectRef idx="0"/>
          <a:fontRef idx="minor"/>
        </p:style>
      </p:sp>
      <p:sp>
        <p:nvSpPr>
          <p:cNvPr id="385" name="CustomShape 10"/>
          <p:cNvSpPr/>
          <p:nvPr/>
        </p:nvSpPr>
        <p:spPr>
          <a:xfrm flipV="1">
            <a:off x="3657600" y="3931920"/>
            <a:ext cx="239760" cy="239760"/>
          </a:xfrm>
          <a:prstGeom prst="ellipse">
            <a:avLst/>
          </a:prstGeom>
          <a:solidFill>
            <a:srgbClr val="ff0000"/>
          </a:solidFill>
          <a:ln>
            <a:solidFill>
              <a:srgbClr val="3465a4"/>
            </a:solidFill>
          </a:ln>
        </p:spPr>
        <p:style>
          <a:lnRef idx="0"/>
          <a:fillRef idx="0"/>
          <a:effectRef idx="0"/>
          <a:fontRef idx="minor"/>
        </p:style>
      </p:sp>
      <p:sp>
        <p:nvSpPr>
          <p:cNvPr id="386" name="CustomShape 11"/>
          <p:cNvSpPr/>
          <p:nvPr/>
        </p:nvSpPr>
        <p:spPr>
          <a:xfrm>
            <a:off x="2468880" y="3931920"/>
            <a:ext cx="239760" cy="239760"/>
          </a:xfrm>
          <a:prstGeom prst="ellipse">
            <a:avLst/>
          </a:prstGeom>
          <a:solidFill>
            <a:srgbClr val="ff0000"/>
          </a:solidFill>
          <a:ln>
            <a:solidFill>
              <a:srgbClr val="3465a4"/>
            </a:solidFill>
          </a:ln>
        </p:spPr>
        <p:style>
          <a:lnRef idx="0"/>
          <a:fillRef idx="0"/>
          <a:effectRef idx="0"/>
          <a:fontRef idx="minor"/>
        </p:style>
      </p:sp>
      <p:sp>
        <p:nvSpPr>
          <p:cNvPr id="387" name="CustomShape 12"/>
          <p:cNvSpPr/>
          <p:nvPr/>
        </p:nvSpPr>
        <p:spPr>
          <a:xfrm>
            <a:off x="4114800" y="3931920"/>
            <a:ext cx="239760" cy="239760"/>
          </a:xfrm>
          <a:prstGeom prst="ellipse">
            <a:avLst/>
          </a:prstGeom>
          <a:solidFill>
            <a:srgbClr val="ff0000"/>
          </a:solidFill>
          <a:ln>
            <a:solidFill>
              <a:srgbClr val="3465a4"/>
            </a:solidFill>
          </a:ln>
        </p:spPr>
        <p:style>
          <a:lnRef idx="0"/>
          <a:fillRef idx="0"/>
          <a:effectRef idx="0"/>
          <a:fontRef idx="minor"/>
        </p:style>
      </p:sp>
      <p:sp>
        <p:nvSpPr>
          <p:cNvPr id="388" name="CustomShape 13"/>
          <p:cNvSpPr/>
          <p:nvPr/>
        </p:nvSpPr>
        <p:spPr>
          <a:xfrm>
            <a:off x="4606560" y="3966480"/>
            <a:ext cx="239760" cy="239760"/>
          </a:xfrm>
          <a:prstGeom prst="ellipse">
            <a:avLst/>
          </a:prstGeom>
          <a:solidFill>
            <a:srgbClr val="ff0000"/>
          </a:solidFill>
          <a:ln>
            <a:solidFill>
              <a:srgbClr val="3465a4"/>
            </a:solidFill>
          </a:ln>
        </p:spPr>
        <p:style>
          <a:lnRef idx="0"/>
          <a:fillRef idx="0"/>
          <a:effectRef idx="0"/>
          <a:fontRef idx="minor"/>
        </p:style>
      </p:sp>
      <p:sp>
        <p:nvSpPr>
          <p:cNvPr id="389"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390" name="Line 15"/>
          <p:cNvSpPr/>
          <p:nvPr/>
        </p:nvSpPr>
        <p:spPr>
          <a:xfrm flipH="1" flipV="1">
            <a:off x="365760" y="6217200"/>
            <a:ext cx="1371600" cy="720"/>
          </a:xfrm>
          <a:prstGeom prst="line">
            <a:avLst/>
          </a:prstGeom>
          <a:ln w="29160">
            <a:solidFill>
              <a:srgbClr val="000000"/>
            </a:solidFill>
            <a:round/>
          </a:ln>
        </p:spPr>
        <p:style>
          <a:lnRef idx="0"/>
          <a:fillRef idx="0"/>
          <a:effectRef idx="0"/>
          <a:fontRef idx="minor"/>
        </p:style>
      </p:sp>
      <p:sp>
        <p:nvSpPr>
          <p:cNvPr id="391" name="CustomShape 16"/>
          <p:cNvSpPr/>
          <p:nvPr/>
        </p:nvSpPr>
        <p:spPr>
          <a:xfrm>
            <a:off x="557640" y="5547600"/>
            <a:ext cx="82440" cy="91440"/>
          </a:xfrm>
          <a:prstGeom prst="ellipse">
            <a:avLst/>
          </a:prstGeom>
          <a:solidFill>
            <a:srgbClr val="729fcf"/>
          </a:solidFill>
          <a:ln>
            <a:solidFill>
              <a:srgbClr val="3465a4"/>
            </a:solidFill>
          </a:ln>
        </p:spPr>
        <p:style>
          <a:lnRef idx="0"/>
          <a:fillRef idx="0"/>
          <a:effectRef idx="0"/>
          <a:fontRef idx="minor"/>
        </p:style>
      </p:sp>
      <p:sp>
        <p:nvSpPr>
          <p:cNvPr id="392" name="CustomShape 17"/>
          <p:cNvSpPr/>
          <p:nvPr/>
        </p:nvSpPr>
        <p:spPr>
          <a:xfrm>
            <a:off x="560880" y="5639040"/>
            <a:ext cx="82440" cy="91440"/>
          </a:xfrm>
          <a:prstGeom prst="ellipse">
            <a:avLst/>
          </a:prstGeom>
          <a:solidFill>
            <a:srgbClr val="729fcf"/>
          </a:solidFill>
          <a:ln>
            <a:solidFill>
              <a:srgbClr val="3465a4"/>
            </a:solidFill>
          </a:ln>
        </p:spPr>
        <p:style>
          <a:lnRef idx="0"/>
          <a:fillRef idx="0"/>
          <a:effectRef idx="0"/>
          <a:fontRef idx="minor"/>
        </p:style>
      </p:sp>
      <p:sp>
        <p:nvSpPr>
          <p:cNvPr id="393" name="CustomShape 18"/>
          <p:cNvSpPr/>
          <p:nvPr/>
        </p:nvSpPr>
        <p:spPr>
          <a:xfrm>
            <a:off x="557640" y="5456160"/>
            <a:ext cx="82440" cy="91440"/>
          </a:xfrm>
          <a:prstGeom prst="ellipse">
            <a:avLst/>
          </a:prstGeom>
          <a:solidFill>
            <a:srgbClr val="729fcf"/>
          </a:solidFill>
          <a:ln>
            <a:solidFill>
              <a:srgbClr val="3465a4"/>
            </a:solidFill>
          </a:ln>
        </p:spPr>
        <p:style>
          <a:lnRef idx="0"/>
          <a:fillRef idx="0"/>
          <a:effectRef idx="0"/>
          <a:fontRef idx="minor"/>
        </p:style>
      </p:sp>
      <p:sp>
        <p:nvSpPr>
          <p:cNvPr id="394" name="CustomShape 19"/>
          <p:cNvSpPr/>
          <p:nvPr/>
        </p:nvSpPr>
        <p:spPr>
          <a:xfrm>
            <a:off x="557640" y="5364720"/>
            <a:ext cx="82440" cy="91440"/>
          </a:xfrm>
          <a:prstGeom prst="ellipse">
            <a:avLst/>
          </a:prstGeom>
          <a:solidFill>
            <a:srgbClr val="729fcf"/>
          </a:solidFill>
          <a:ln>
            <a:solidFill>
              <a:srgbClr val="3465a4"/>
            </a:solidFill>
          </a:ln>
        </p:spPr>
        <p:style>
          <a:lnRef idx="0"/>
          <a:fillRef idx="0"/>
          <a:effectRef idx="0"/>
          <a:fontRef idx="minor"/>
        </p:style>
      </p:sp>
      <p:sp>
        <p:nvSpPr>
          <p:cNvPr id="395" name="Line 20"/>
          <p:cNvSpPr/>
          <p:nvPr/>
        </p:nvSpPr>
        <p:spPr>
          <a:xfrm flipH="1">
            <a:off x="493200" y="5547600"/>
            <a:ext cx="182880" cy="0"/>
          </a:xfrm>
          <a:prstGeom prst="line">
            <a:avLst/>
          </a:prstGeom>
          <a:ln w="29160">
            <a:solidFill>
              <a:srgbClr val="000000"/>
            </a:solidFill>
            <a:round/>
          </a:ln>
        </p:spPr>
        <p:style>
          <a:lnRef idx="0"/>
          <a:fillRef idx="0"/>
          <a:effectRef idx="0"/>
          <a:fontRef idx="minor"/>
        </p:style>
      </p:sp>
      <p:sp>
        <p:nvSpPr>
          <p:cNvPr id="396" name="CustomShape 21"/>
          <p:cNvSpPr/>
          <p:nvPr/>
        </p:nvSpPr>
        <p:spPr>
          <a:xfrm>
            <a:off x="1282680" y="5793840"/>
            <a:ext cx="82440" cy="91440"/>
          </a:xfrm>
          <a:prstGeom prst="ellipse">
            <a:avLst/>
          </a:prstGeom>
          <a:solidFill>
            <a:srgbClr val="ff0000"/>
          </a:solidFill>
          <a:ln>
            <a:solidFill>
              <a:srgbClr val="3465a4"/>
            </a:solidFill>
          </a:ln>
        </p:spPr>
        <p:style>
          <a:lnRef idx="0"/>
          <a:fillRef idx="0"/>
          <a:effectRef idx="0"/>
          <a:fontRef idx="minor"/>
        </p:style>
      </p:sp>
      <p:sp>
        <p:nvSpPr>
          <p:cNvPr id="397" name="CustomShape 22"/>
          <p:cNvSpPr/>
          <p:nvPr/>
        </p:nvSpPr>
        <p:spPr>
          <a:xfrm>
            <a:off x="1280160" y="5519520"/>
            <a:ext cx="82440" cy="91440"/>
          </a:xfrm>
          <a:prstGeom prst="ellipse">
            <a:avLst/>
          </a:prstGeom>
          <a:solidFill>
            <a:srgbClr val="ff0000"/>
          </a:solidFill>
          <a:ln>
            <a:solidFill>
              <a:srgbClr val="3465a4"/>
            </a:solidFill>
          </a:ln>
        </p:spPr>
        <p:style>
          <a:lnRef idx="0"/>
          <a:fillRef idx="0"/>
          <a:effectRef idx="0"/>
          <a:fontRef idx="minor"/>
        </p:style>
      </p:sp>
      <p:sp>
        <p:nvSpPr>
          <p:cNvPr id="398" name="CustomShape 23"/>
          <p:cNvSpPr/>
          <p:nvPr/>
        </p:nvSpPr>
        <p:spPr>
          <a:xfrm>
            <a:off x="1282680" y="5702400"/>
            <a:ext cx="82440" cy="91440"/>
          </a:xfrm>
          <a:prstGeom prst="ellipse">
            <a:avLst/>
          </a:prstGeom>
          <a:solidFill>
            <a:srgbClr val="ff0000"/>
          </a:solidFill>
          <a:ln>
            <a:solidFill>
              <a:srgbClr val="3465a4"/>
            </a:solidFill>
          </a:ln>
        </p:spPr>
        <p:style>
          <a:lnRef idx="0"/>
          <a:fillRef idx="0"/>
          <a:effectRef idx="0"/>
          <a:fontRef idx="minor"/>
        </p:style>
      </p:sp>
      <p:sp>
        <p:nvSpPr>
          <p:cNvPr id="399" name="CustomShape 24"/>
          <p:cNvSpPr/>
          <p:nvPr/>
        </p:nvSpPr>
        <p:spPr>
          <a:xfrm>
            <a:off x="1282680" y="5610960"/>
            <a:ext cx="82440" cy="91440"/>
          </a:xfrm>
          <a:prstGeom prst="ellipse">
            <a:avLst/>
          </a:prstGeom>
          <a:solidFill>
            <a:srgbClr val="ff0000"/>
          </a:solidFill>
          <a:ln>
            <a:solidFill>
              <a:srgbClr val="3465a4"/>
            </a:solidFill>
          </a:ln>
        </p:spPr>
        <p:style>
          <a:lnRef idx="0"/>
          <a:fillRef idx="0"/>
          <a:effectRef idx="0"/>
          <a:fontRef idx="minor"/>
        </p:style>
      </p:sp>
      <p:sp>
        <p:nvSpPr>
          <p:cNvPr id="400" name="Line 25"/>
          <p:cNvSpPr/>
          <p:nvPr/>
        </p:nvSpPr>
        <p:spPr>
          <a:xfrm flipH="1">
            <a:off x="1224720" y="5702400"/>
            <a:ext cx="182880" cy="0"/>
          </a:xfrm>
          <a:prstGeom prst="line">
            <a:avLst/>
          </a:prstGeom>
          <a:ln w="29160">
            <a:solidFill>
              <a:srgbClr val="000000"/>
            </a:solidFill>
            <a:round/>
          </a:ln>
        </p:spPr>
        <p:style>
          <a:lnRef idx="0"/>
          <a:fillRef idx="0"/>
          <a:effectRef idx="0"/>
          <a:fontRef idx="minor"/>
        </p:style>
      </p:sp>
      <p:sp>
        <p:nvSpPr>
          <p:cNvPr id="401"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402" name="TextShape 27"/>
          <p:cNvSpPr txBox="1"/>
          <p:nvPr/>
        </p:nvSpPr>
        <p:spPr>
          <a:xfrm>
            <a:off x="1737360" y="5303520"/>
            <a:ext cx="4389120" cy="1279440"/>
          </a:xfrm>
          <a:prstGeom prst="rect">
            <a:avLst/>
          </a:prstGeom>
          <a:noFill/>
          <a:ln>
            <a:noFill/>
          </a:ln>
        </p:spPr>
        <p:txBody>
          <a:bodyPr lIns="90000" rIns="90000" tIns="45000" bIns="45000">
            <a:noAutofit/>
          </a:bodyPr>
          <a:p>
            <a:r>
              <a:rPr b="0" lang="en-US" sz="2800" spc="-1" strike="noStrike">
                <a:solidFill>
                  <a:srgbClr val="000000"/>
                </a:solidFill>
                <a:latin typeface="Arial"/>
              </a:rPr>
              <a:t>p&gt;0.05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pic>
        <p:nvPicPr>
          <p:cNvPr id="404" name="" descr=""/>
          <p:cNvPicPr/>
          <p:nvPr/>
        </p:nvPicPr>
        <p:blipFill>
          <a:blip r:embed="rId1"/>
          <a:srcRect l="10424" t="15979" r="5981" b="19882"/>
          <a:stretch/>
        </p:blipFill>
        <p:spPr>
          <a:xfrm>
            <a:off x="1397160" y="1006200"/>
            <a:ext cx="6766200" cy="3200040"/>
          </a:xfrm>
          <a:prstGeom prst="rect">
            <a:avLst/>
          </a:prstGeom>
          <a:ln>
            <a:noFill/>
          </a:ln>
        </p:spPr>
      </p:pic>
      <p:sp>
        <p:nvSpPr>
          <p:cNvPr id="405"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06"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407"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408"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409" name="CustomShape 6"/>
          <p:cNvSpPr/>
          <p:nvPr/>
        </p:nvSpPr>
        <p:spPr>
          <a:xfrm>
            <a:off x="4149360" y="3931920"/>
            <a:ext cx="239760" cy="239760"/>
          </a:xfrm>
          <a:prstGeom prst="ellipse">
            <a:avLst/>
          </a:prstGeom>
          <a:solidFill>
            <a:srgbClr val="729fcf"/>
          </a:solidFill>
          <a:ln>
            <a:solidFill>
              <a:srgbClr val="3465a4"/>
            </a:solidFill>
          </a:ln>
        </p:spPr>
        <p:style>
          <a:lnRef idx="0"/>
          <a:fillRef idx="0"/>
          <a:effectRef idx="0"/>
          <a:fontRef idx="minor"/>
        </p:style>
      </p:sp>
      <p:sp>
        <p:nvSpPr>
          <p:cNvPr id="410" name="CustomShape 7"/>
          <p:cNvSpPr/>
          <p:nvPr/>
        </p:nvSpPr>
        <p:spPr>
          <a:xfrm>
            <a:off x="3897360" y="3931920"/>
            <a:ext cx="239760" cy="239760"/>
          </a:xfrm>
          <a:prstGeom prst="ellipse">
            <a:avLst/>
          </a:prstGeom>
          <a:solidFill>
            <a:srgbClr val="729fcf"/>
          </a:solidFill>
          <a:ln>
            <a:solidFill>
              <a:srgbClr val="3465a4"/>
            </a:solidFill>
          </a:ln>
        </p:spPr>
        <p:style>
          <a:lnRef idx="0"/>
          <a:fillRef idx="0"/>
          <a:effectRef idx="0"/>
          <a:fontRef idx="minor"/>
        </p:style>
      </p:sp>
      <p:sp>
        <p:nvSpPr>
          <p:cNvPr id="411" name="CustomShape 8"/>
          <p:cNvSpPr/>
          <p:nvPr/>
        </p:nvSpPr>
        <p:spPr>
          <a:xfrm>
            <a:off x="4846320" y="3931920"/>
            <a:ext cx="239760" cy="239760"/>
          </a:xfrm>
          <a:prstGeom prst="ellipse">
            <a:avLst/>
          </a:prstGeom>
          <a:solidFill>
            <a:srgbClr val="729fcf"/>
          </a:solidFill>
          <a:ln>
            <a:solidFill>
              <a:srgbClr val="3465a4"/>
            </a:solidFill>
          </a:ln>
        </p:spPr>
        <p:style>
          <a:lnRef idx="0"/>
          <a:fillRef idx="0"/>
          <a:effectRef idx="0"/>
          <a:fontRef idx="minor"/>
        </p:style>
      </p:sp>
      <p:sp>
        <p:nvSpPr>
          <p:cNvPr id="412" name="CustomShape 9"/>
          <p:cNvSpPr/>
          <p:nvPr/>
        </p:nvSpPr>
        <p:spPr>
          <a:xfrm>
            <a:off x="5120640" y="3930480"/>
            <a:ext cx="239760" cy="239760"/>
          </a:xfrm>
          <a:prstGeom prst="ellipse">
            <a:avLst/>
          </a:prstGeom>
          <a:solidFill>
            <a:srgbClr val="729fcf"/>
          </a:solidFill>
          <a:ln>
            <a:solidFill>
              <a:srgbClr val="3465a4"/>
            </a:solidFill>
          </a:ln>
        </p:spPr>
        <p:style>
          <a:lnRef idx="0"/>
          <a:fillRef idx="0"/>
          <a:effectRef idx="0"/>
          <a:fontRef idx="minor"/>
        </p:style>
      </p:sp>
      <p:sp>
        <p:nvSpPr>
          <p:cNvPr id="413" name="CustomShape 10"/>
          <p:cNvSpPr/>
          <p:nvPr/>
        </p:nvSpPr>
        <p:spPr>
          <a:xfrm flipV="1">
            <a:off x="3326400" y="3931920"/>
            <a:ext cx="239760" cy="239760"/>
          </a:xfrm>
          <a:prstGeom prst="ellipse">
            <a:avLst/>
          </a:prstGeom>
          <a:solidFill>
            <a:srgbClr val="ff0000"/>
          </a:solidFill>
          <a:ln>
            <a:solidFill>
              <a:srgbClr val="3465a4"/>
            </a:solidFill>
          </a:ln>
        </p:spPr>
        <p:style>
          <a:lnRef idx="0"/>
          <a:fillRef idx="0"/>
          <a:effectRef idx="0"/>
          <a:fontRef idx="minor"/>
        </p:style>
      </p:sp>
      <p:sp>
        <p:nvSpPr>
          <p:cNvPr id="414" name="CustomShape 11"/>
          <p:cNvSpPr/>
          <p:nvPr/>
        </p:nvSpPr>
        <p:spPr>
          <a:xfrm>
            <a:off x="2594880" y="3931920"/>
            <a:ext cx="239760" cy="239760"/>
          </a:xfrm>
          <a:prstGeom prst="ellipse">
            <a:avLst/>
          </a:prstGeom>
          <a:solidFill>
            <a:srgbClr val="ff0000"/>
          </a:solidFill>
          <a:ln>
            <a:solidFill>
              <a:srgbClr val="3465a4"/>
            </a:solidFill>
          </a:ln>
        </p:spPr>
        <p:style>
          <a:lnRef idx="0"/>
          <a:fillRef idx="0"/>
          <a:effectRef idx="0"/>
          <a:fontRef idx="minor"/>
        </p:style>
      </p:sp>
      <p:sp>
        <p:nvSpPr>
          <p:cNvPr id="415" name="CustomShape 12"/>
          <p:cNvSpPr/>
          <p:nvPr/>
        </p:nvSpPr>
        <p:spPr>
          <a:xfrm>
            <a:off x="3052080" y="3931920"/>
            <a:ext cx="239760" cy="239760"/>
          </a:xfrm>
          <a:prstGeom prst="ellipse">
            <a:avLst/>
          </a:prstGeom>
          <a:solidFill>
            <a:srgbClr val="ff0000"/>
          </a:solidFill>
          <a:ln>
            <a:solidFill>
              <a:srgbClr val="3465a4"/>
            </a:solidFill>
          </a:ln>
        </p:spPr>
        <p:style>
          <a:lnRef idx="0"/>
          <a:fillRef idx="0"/>
          <a:effectRef idx="0"/>
          <a:fontRef idx="minor"/>
        </p:style>
      </p:sp>
      <p:sp>
        <p:nvSpPr>
          <p:cNvPr id="416" name="CustomShape 13"/>
          <p:cNvSpPr/>
          <p:nvPr/>
        </p:nvSpPr>
        <p:spPr>
          <a:xfrm>
            <a:off x="3566160" y="3931920"/>
            <a:ext cx="239760" cy="239760"/>
          </a:xfrm>
          <a:prstGeom prst="ellipse">
            <a:avLst/>
          </a:prstGeom>
          <a:solidFill>
            <a:srgbClr val="ff0000"/>
          </a:solidFill>
          <a:ln>
            <a:solidFill>
              <a:srgbClr val="3465a4"/>
            </a:solidFill>
          </a:ln>
        </p:spPr>
        <p:style>
          <a:lnRef idx="0"/>
          <a:fillRef idx="0"/>
          <a:effectRef idx="0"/>
          <a:fontRef idx="minor"/>
        </p:style>
      </p:sp>
      <p:sp>
        <p:nvSpPr>
          <p:cNvPr id="417"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418" name="Line 15"/>
          <p:cNvSpPr/>
          <p:nvPr/>
        </p:nvSpPr>
        <p:spPr>
          <a:xfrm flipH="1" flipV="1">
            <a:off x="365760" y="6217200"/>
            <a:ext cx="1371600" cy="720"/>
          </a:xfrm>
          <a:prstGeom prst="line">
            <a:avLst/>
          </a:prstGeom>
          <a:ln w="29160">
            <a:solidFill>
              <a:srgbClr val="000000"/>
            </a:solidFill>
            <a:round/>
          </a:ln>
        </p:spPr>
        <p:style>
          <a:lnRef idx="0"/>
          <a:fillRef idx="0"/>
          <a:effectRef idx="0"/>
          <a:fontRef idx="minor"/>
        </p:style>
      </p:sp>
      <p:sp>
        <p:nvSpPr>
          <p:cNvPr id="419" name="CustomShape 16"/>
          <p:cNvSpPr/>
          <p:nvPr/>
        </p:nvSpPr>
        <p:spPr>
          <a:xfrm>
            <a:off x="557640" y="5259600"/>
            <a:ext cx="82440" cy="91440"/>
          </a:xfrm>
          <a:prstGeom prst="ellipse">
            <a:avLst/>
          </a:prstGeom>
          <a:solidFill>
            <a:srgbClr val="729fcf"/>
          </a:solidFill>
          <a:ln>
            <a:solidFill>
              <a:srgbClr val="3465a4"/>
            </a:solidFill>
          </a:ln>
        </p:spPr>
        <p:style>
          <a:lnRef idx="0"/>
          <a:fillRef idx="0"/>
          <a:effectRef idx="0"/>
          <a:fontRef idx="minor"/>
        </p:style>
      </p:sp>
      <p:sp>
        <p:nvSpPr>
          <p:cNvPr id="420" name="CustomShape 17"/>
          <p:cNvSpPr/>
          <p:nvPr/>
        </p:nvSpPr>
        <p:spPr>
          <a:xfrm>
            <a:off x="560880" y="5351040"/>
            <a:ext cx="82440" cy="91440"/>
          </a:xfrm>
          <a:prstGeom prst="ellipse">
            <a:avLst/>
          </a:prstGeom>
          <a:solidFill>
            <a:srgbClr val="729fcf"/>
          </a:solidFill>
          <a:ln>
            <a:solidFill>
              <a:srgbClr val="3465a4"/>
            </a:solidFill>
          </a:ln>
        </p:spPr>
        <p:style>
          <a:lnRef idx="0"/>
          <a:fillRef idx="0"/>
          <a:effectRef idx="0"/>
          <a:fontRef idx="minor"/>
        </p:style>
      </p:sp>
      <p:sp>
        <p:nvSpPr>
          <p:cNvPr id="421" name="CustomShape 18"/>
          <p:cNvSpPr/>
          <p:nvPr/>
        </p:nvSpPr>
        <p:spPr>
          <a:xfrm>
            <a:off x="557640" y="5168160"/>
            <a:ext cx="82440" cy="91440"/>
          </a:xfrm>
          <a:prstGeom prst="ellipse">
            <a:avLst/>
          </a:prstGeom>
          <a:solidFill>
            <a:srgbClr val="729fcf"/>
          </a:solidFill>
          <a:ln>
            <a:solidFill>
              <a:srgbClr val="3465a4"/>
            </a:solidFill>
          </a:ln>
        </p:spPr>
        <p:style>
          <a:lnRef idx="0"/>
          <a:fillRef idx="0"/>
          <a:effectRef idx="0"/>
          <a:fontRef idx="minor"/>
        </p:style>
      </p:sp>
      <p:sp>
        <p:nvSpPr>
          <p:cNvPr id="422" name="CustomShape 19"/>
          <p:cNvSpPr/>
          <p:nvPr/>
        </p:nvSpPr>
        <p:spPr>
          <a:xfrm>
            <a:off x="557640" y="5076720"/>
            <a:ext cx="82440" cy="91440"/>
          </a:xfrm>
          <a:prstGeom prst="ellipse">
            <a:avLst/>
          </a:prstGeom>
          <a:solidFill>
            <a:srgbClr val="729fcf"/>
          </a:solidFill>
          <a:ln>
            <a:solidFill>
              <a:srgbClr val="3465a4"/>
            </a:solidFill>
          </a:ln>
        </p:spPr>
        <p:style>
          <a:lnRef idx="0"/>
          <a:fillRef idx="0"/>
          <a:effectRef idx="0"/>
          <a:fontRef idx="minor"/>
        </p:style>
      </p:sp>
      <p:sp>
        <p:nvSpPr>
          <p:cNvPr id="423" name="Line 20"/>
          <p:cNvSpPr/>
          <p:nvPr/>
        </p:nvSpPr>
        <p:spPr>
          <a:xfrm flipH="1">
            <a:off x="493200" y="5259600"/>
            <a:ext cx="182880" cy="0"/>
          </a:xfrm>
          <a:prstGeom prst="line">
            <a:avLst/>
          </a:prstGeom>
          <a:ln w="29160">
            <a:solidFill>
              <a:srgbClr val="000000"/>
            </a:solidFill>
            <a:round/>
          </a:ln>
        </p:spPr>
        <p:style>
          <a:lnRef idx="0"/>
          <a:fillRef idx="0"/>
          <a:effectRef idx="0"/>
          <a:fontRef idx="minor"/>
        </p:style>
      </p:sp>
      <p:sp>
        <p:nvSpPr>
          <p:cNvPr id="424" name="CustomShape 21"/>
          <p:cNvSpPr/>
          <p:nvPr/>
        </p:nvSpPr>
        <p:spPr>
          <a:xfrm>
            <a:off x="1282680" y="5793840"/>
            <a:ext cx="82440" cy="91440"/>
          </a:xfrm>
          <a:prstGeom prst="ellipse">
            <a:avLst/>
          </a:prstGeom>
          <a:solidFill>
            <a:srgbClr val="ff0000"/>
          </a:solidFill>
          <a:ln>
            <a:solidFill>
              <a:srgbClr val="3465a4"/>
            </a:solidFill>
          </a:ln>
        </p:spPr>
        <p:style>
          <a:lnRef idx="0"/>
          <a:fillRef idx="0"/>
          <a:effectRef idx="0"/>
          <a:fontRef idx="minor"/>
        </p:style>
      </p:sp>
      <p:sp>
        <p:nvSpPr>
          <p:cNvPr id="425" name="CustomShape 22"/>
          <p:cNvSpPr/>
          <p:nvPr/>
        </p:nvSpPr>
        <p:spPr>
          <a:xfrm>
            <a:off x="1280160" y="5519520"/>
            <a:ext cx="82440" cy="91440"/>
          </a:xfrm>
          <a:prstGeom prst="ellipse">
            <a:avLst/>
          </a:prstGeom>
          <a:solidFill>
            <a:srgbClr val="ff0000"/>
          </a:solidFill>
          <a:ln>
            <a:solidFill>
              <a:srgbClr val="3465a4"/>
            </a:solidFill>
          </a:ln>
        </p:spPr>
        <p:style>
          <a:lnRef idx="0"/>
          <a:fillRef idx="0"/>
          <a:effectRef idx="0"/>
          <a:fontRef idx="minor"/>
        </p:style>
      </p:sp>
      <p:sp>
        <p:nvSpPr>
          <p:cNvPr id="426" name="CustomShape 23"/>
          <p:cNvSpPr/>
          <p:nvPr/>
        </p:nvSpPr>
        <p:spPr>
          <a:xfrm>
            <a:off x="1282680" y="5702400"/>
            <a:ext cx="82440" cy="91440"/>
          </a:xfrm>
          <a:prstGeom prst="ellipse">
            <a:avLst/>
          </a:prstGeom>
          <a:solidFill>
            <a:srgbClr val="ff0000"/>
          </a:solidFill>
          <a:ln>
            <a:solidFill>
              <a:srgbClr val="3465a4"/>
            </a:solidFill>
          </a:ln>
        </p:spPr>
        <p:style>
          <a:lnRef idx="0"/>
          <a:fillRef idx="0"/>
          <a:effectRef idx="0"/>
          <a:fontRef idx="minor"/>
        </p:style>
      </p:sp>
      <p:sp>
        <p:nvSpPr>
          <p:cNvPr id="427" name="CustomShape 24"/>
          <p:cNvSpPr/>
          <p:nvPr/>
        </p:nvSpPr>
        <p:spPr>
          <a:xfrm>
            <a:off x="1282680" y="5610960"/>
            <a:ext cx="82440" cy="91440"/>
          </a:xfrm>
          <a:prstGeom prst="ellipse">
            <a:avLst/>
          </a:prstGeom>
          <a:solidFill>
            <a:srgbClr val="ff0000"/>
          </a:solidFill>
          <a:ln>
            <a:solidFill>
              <a:srgbClr val="3465a4"/>
            </a:solidFill>
          </a:ln>
        </p:spPr>
        <p:style>
          <a:lnRef idx="0"/>
          <a:fillRef idx="0"/>
          <a:effectRef idx="0"/>
          <a:fontRef idx="minor"/>
        </p:style>
      </p:sp>
      <p:sp>
        <p:nvSpPr>
          <p:cNvPr id="428" name="Line 25"/>
          <p:cNvSpPr/>
          <p:nvPr/>
        </p:nvSpPr>
        <p:spPr>
          <a:xfrm flipH="1">
            <a:off x="1224720" y="5702400"/>
            <a:ext cx="182880" cy="0"/>
          </a:xfrm>
          <a:prstGeom prst="line">
            <a:avLst/>
          </a:prstGeom>
          <a:ln w="29160">
            <a:solidFill>
              <a:srgbClr val="000000"/>
            </a:solidFill>
            <a:round/>
          </a:ln>
        </p:spPr>
        <p:style>
          <a:lnRef idx="0"/>
          <a:fillRef idx="0"/>
          <a:effectRef idx="0"/>
          <a:fontRef idx="minor"/>
        </p:style>
      </p:sp>
      <p:sp>
        <p:nvSpPr>
          <p:cNvPr id="429"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430" name="TextShape 27"/>
          <p:cNvSpPr txBox="1"/>
          <p:nvPr/>
        </p:nvSpPr>
        <p:spPr>
          <a:xfrm>
            <a:off x="1737360" y="5303520"/>
            <a:ext cx="4389120" cy="1279440"/>
          </a:xfrm>
          <a:prstGeom prst="rect">
            <a:avLst/>
          </a:prstGeom>
          <a:noFill/>
          <a:ln>
            <a:noFill/>
          </a:ln>
        </p:spPr>
        <p:txBody>
          <a:bodyPr lIns="90000" rIns="90000" tIns="45000" bIns="45000">
            <a:noAutofit/>
          </a:bodyPr>
          <a:p>
            <a:r>
              <a:rPr b="0" lang="en-US" sz="2800" spc="-1" strike="noStrike">
                <a:solidFill>
                  <a:srgbClr val="000000"/>
                </a:solidFill>
                <a:latin typeface="Arial"/>
              </a:rPr>
              <a:t>p&lt;0.05 – Significant! </a:t>
            </a:r>
            <a:endParaRPr b="0" lang="en-US" sz="2800" spc="-1" strike="noStrike">
              <a:solidFill>
                <a:srgbClr val="000000"/>
              </a:solidFill>
              <a:latin typeface="Arial"/>
            </a:endParaRPr>
          </a:p>
        </p:txBody>
      </p:sp>
      <p:sp>
        <p:nvSpPr>
          <p:cNvPr id="431" name="CustomShape 28"/>
          <p:cNvSpPr/>
          <p:nvPr/>
        </p:nvSpPr>
        <p:spPr>
          <a:xfrm>
            <a:off x="91440" y="640080"/>
            <a:ext cx="8961120" cy="5669280"/>
          </a:xfrm>
          <a:prstGeom prst="rect">
            <a:avLst/>
          </a:prstGeom>
          <a:solidFill>
            <a:srgbClr val="ffffff">
              <a:alpha val="86000"/>
            </a:srgbClr>
          </a:solidFill>
          <a:ln>
            <a:solidFill>
              <a:srgbClr val="ffffff"/>
            </a:solidFill>
          </a:ln>
        </p:spPr>
        <p:style>
          <a:lnRef idx="0"/>
          <a:fillRef idx="0"/>
          <a:effectRef idx="0"/>
          <a:fontRef idx="minor"/>
        </p:style>
      </p:sp>
      <p:sp>
        <p:nvSpPr>
          <p:cNvPr id="432" name="TextShape 29"/>
          <p:cNvSpPr txBox="1"/>
          <p:nvPr/>
        </p:nvSpPr>
        <p:spPr>
          <a:xfrm>
            <a:off x="1463040" y="2011680"/>
            <a:ext cx="6412320" cy="1675800"/>
          </a:xfrm>
          <a:prstGeom prst="rect">
            <a:avLst/>
          </a:prstGeom>
          <a:noFill/>
          <a:ln>
            <a:noFill/>
          </a:ln>
        </p:spPr>
        <p:txBody>
          <a:bodyPr lIns="90000" rIns="90000" tIns="45000" bIns="45000">
            <a:noAutofit/>
          </a:bodyPr>
          <a:p>
            <a:pPr algn="ctr"/>
            <a:r>
              <a:rPr b="1" lang="en-US" sz="2800" spc="-1" strike="noStrike">
                <a:latin typeface="Arial"/>
              </a:rPr>
              <a:t>When there is a lot of overlap between our distributions AND we have a small sample size, we have low power</a:t>
            </a:r>
            <a:endParaRPr b="1" lang="en-US" sz="2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34"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35"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Power Analysis in Biology</a:t>
            </a:r>
            <a:endParaRPr b="0" lang="en-US" sz="2800" spc="-1" strike="noStrike">
              <a:latin typeface="Arial"/>
            </a:endParaRPr>
          </a:p>
        </p:txBody>
      </p:sp>
      <p:pic>
        <p:nvPicPr>
          <p:cNvPr id="436" name="" descr=""/>
          <p:cNvPicPr/>
          <p:nvPr/>
        </p:nvPicPr>
        <p:blipFill>
          <a:blip r:embed="rId1"/>
          <a:stretch/>
        </p:blipFill>
        <p:spPr>
          <a:xfrm>
            <a:off x="1056960" y="776520"/>
            <a:ext cx="6988320" cy="52412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38"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39"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Power Analysis in Biology</a:t>
            </a:r>
            <a:endParaRPr b="0" lang="en-US" sz="2800" spc="-1" strike="noStrike">
              <a:latin typeface="Arial"/>
            </a:endParaRPr>
          </a:p>
        </p:txBody>
      </p:sp>
      <p:pic>
        <p:nvPicPr>
          <p:cNvPr id="440" name="" descr=""/>
          <p:cNvPicPr/>
          <p:nvPr/>
        </p:nvPicPr>
        <p:blipFill>
          <a:blip r:embed="rId1">
            <a:alphaModFix amt="45000"/>
          </a:blip>
          <a:stretch/>
        </p:blipFill>
        <p:spPr>
          <a:xfrm>
            <a:off x="1056960" y="776520"/>
            <a:ext cx="6988320" cy="5241240"/>
          </a:xfrm>
          <a:prstGeom prst="rect">
            <a:avLst/>
          </a:prstGeom>
          <a:ln>
            <a:noFill/>
          </a:ln>
        </p:spPr>
      </p:pic>
      <p:sp>
        <p:nvSpPr>
          <p:cNvPr id="441" name="TextShape 4"/>
          <p:cNvSpPr txBox="1"/>
          <p:nvPr/>
        </p:nvSpPr>
        <p:spPr>
          <a:xfrm>
            <a:off x="1463040" y="2012040"/>
            <a:ext cx="6412320" cy="1675800"/>
          </a:xfrm>
          <a:prstGeom prst="rect">
            <a:avLst/>
          </a:prstGeom>
          <a:noFill/>
          <a:ln>
            <a:noFill/>
          </a:ln>
        </p:spPr>
        <p:txBody>
          <a:bodyPr lIns="90000" rIns="90000" tIns="45000" bIns="45000">
            <a:noAutofit/>
          </a:bodyPr>
          <a:p>
            <a:pPr algn="ctr"/>
            <a:r>
              <a:rPr b="1" lang="en-US" sz="2800" spc="-1" strike="noStrike">
                <a:latin typeface="Arial"/>
              </a:rPr>
              <a:t>A warning from a desktop ecologist:</a:t>
            </a:r>
            <a:endParaRPr b="1" lang="en-US" sz="2800" spc="-1" strike="noStrike">
              <a:latin typeface="Arial"/>
            </a:endParaRPr>
          </a:p>
          <a:p>
            <a:pPr algn="ctr"/>
            <a:endParaRPr b="1" lang="en-US" sz="2800" spc="-1" strike="noStrike">
              <a:latin typeface="Arial"/>
            </a:endParaRPr>
          </a:p>
          <a:p>
            <a:pPr algn="ctr"/>
            <a:r>
              <a:rPr b="1" lang="en-US" sz="2800" spc="-1" strike="noStrike">
                <a:latin typeface="Arial"/>
              </a:rPr>
              <a:t>DO A POWER ANALYSIS!!!!</a:t>
            </a:r>
            <a:endParaRPr b="1"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43"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44"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Nitty gritty of power</a:t>
            </a:r>
            <a:endParaRPr b="0" lang="en-US" sz="2800" spc="-1" strike="noStrike">
              <a:latin typeface="Arial"/>
            </a:endParaRPr>
          </a:p>
        </p:txBody>
      </p:sp>
      <p:sp>
        <p:nvSpPr>
          <p:cNvPr id="445" name="TextShape 4"/>
          <p:cNvSpPr txBox="1"/>
          <p:nvPr/>
        </p:nvSpPr>
        <p:spPr>
          <a:xfrm>
            <a:off x="171360" y="822960"/>
            <a:ext cx="6412320" cy="2072160"/>
          </a:xfrm>
          <a:prstGeom prst="rect">
            <a:avLst/>
          </a:prstGeom>
          <a:noFill/>
          <a:ln>
            <a:noFill/>
          </a:ln>
        </p:spPr>
        <p:txBody>
          <a:bodyPr lIns="90000" rIns="90000" tIns="45000" bIns="45000">
            <a:noAutofit/>
          </a:bodyPr>
          <a:p>
            <a:r>
              <a:rPr b="1" lang="en-US" sz="2800" spc="-1" strike="noStrike">
                <a:latin typeface="Arial"/>
              </a:rPr>
              <a:t>Effect Size – </a:t>
            </a:r>
            <a:r>
              <a:rPr b="0" lang="en-US" sz="2800" spc="-1" strike="noStrike">
                <a:latin typeface="Arial"/>
              </a:rPr>
              <a:t>minimum </a:t>
            </a:r>
            <a:r>
              <a:rPr b="0" lang="en-US" sz="2800" spc="-1" strike="noStrike">
                <a:latin typeface="Arial"/>
              </a:rPr>
              <a:t>deviation from the null hypothesis that you hope to detect </a:t>
            </a:r>
            <a:endParaRPr b="1" lang="en-US" sz="2800" spc="-1" strike="noStrike">
              <a:latin typeface="Arial"/>
            </a:endParaRPr>
          </a:p>
          <a:p>
            <a:endParaRPr b="1" lang="en-US" sz="2800" spc="-1" strike="noStrike">
              <a:latin typeface="Arial"/>
            </a:endParaRPr>
          </a:p>
          <a:p>
            <a:endParaRPr b="1" lang="en-US" sz="2800" spc="-1" strike="noStrike">
              <a:latin typeface="Arial"/>
            </a:endParaRPr>
          </a:p>
        </p:txBody>
      </p:sp>
      <p:pic>
        <p:nvPicPr>
          <p:cNvPr id="446" name="" descr=""/>
          <p:cNvPicPr/>
          <p:nvPr/>
        </p:nvPicPr>
        <p:blipFill>
          <a:blip r:embed="rId1"/>
          <a:stretch/>
        </p:blipFill>
        <p:spPr>
          <a:xfrm>
            <a:off x="1781640" y="2011680"/>
            <a:ext cx="4984920" cy="1501200"/>
          </a:xfrm>
          <a:prstGeom prst="rect">
            <a:avLst/>
          </a:prstGeom>
          <a:ln>
            <a:noFill/>
          </a:ln>
        </p:spPr>
      </p:pic>
      <p:pic>
        <p:nvPicPr>
          <p:cNvPr id="447" name="" descr=""/>
          <p:cNvPicPr/>
          <p:nvPr/>
        </p:nvPicPr>
        <p:blipFill>
          <a:blip r:embed="rId2"/>
          <a:stretch/>
        </p:blipFill>
        <p:spPr>
          <a:xfrm>
            <a:off x="1188720" y="4496760"/>
            <a:ext cx="6489000" cy="9896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49"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50"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An Aside on Significance...</a:t>
            </a:r>
            <a:endParaRPr b="0" lang="en-US" sz="2800" spc="-1" strike="noStrike">
              <a:latin typeface="Arial"/>
            </a:endParaRPr>
          </a:p>
        </p:txBody>
      </p:sp>
      <p:sp>
        <p:nvSpPr>
          <p:cNvPr id="451" name="TextShape 4"/>
          <p:cNvSpPr txBox="1"/>
          <p:nvPr/>
        </p:nvSpPr>
        <p:spPr>
          <a:xfrm>
            <a:off x="365760" y="1250280"/>
            <a:ext cx="9144000" cy="1675800"/>
          </a:xfrm>
          <a:prstGeom prst="rect">
            <a:avLst/>
          </a:prstGeom>
          <a:noFill/>
          <a:ln>
            <a:noFill/>
          </a:ln>
        </p:spPr>
        <p:txBody>
          <a:bodyPr lIns="90000" rIns="90000" tIns="45000" bIns="45000">
            <a:noAutofit/>
          </a:bodyPr>
          <a:p>
            <a:r>
              <a:rPr b="1" i="1" lang="en-US" sz="2800" spc="-1" strike="noStrike">
                <a:latin typeface="Arial"/>
              </a:rPr>
              <a:t>Statistically</a:t>
            </a:r>
            <a:r>
              <a:rPr b="1" i="1" lang="en-US" sz="2800" spc="-1" strike="noStrike">
                <a:latin typeface="Arial"/>
              </a:rPr>
              <a:t> </a:t>
            </a:r>
            <a:r>
              <a:rPr b="0" lang="en-US" sz="2800" spc="-1" strike="noStrike">
                <a:latin typeface="Arial"/>
              </a:rPr>
              <a:t>significant =/= </a:t>
            </a:r>
            <a:r>
              <a:rPr b="1" i="1" lang="en-US" sz="2800" spc="-1" strike="noStrike">
                <a:latin typeface="Arial"/>
              </a:rPr>
              <a:t>Biologically </a:t>
            </a:r>
            <a:r>
              <a:rPr b="0" lang="en-US" sz="2800" spc="-1" strike="noStrike">
                <a:latin typeface="Arial"/>
              </a:rPr>
              <a:t>significant </a:t>
            </a:r>
            <a:endParaRPr b="1" lang="en-US" sz="2800" spc="-1" strike="noStrike">
              <a:latin typeface="Arial"/>
            </a:endParaRPr>
          </a:p>
          <a:p>
            <a:endParaRPr b="1" lang="en-US" sz="2800" spc="-1" strike="noStrike">
              <a:latin typeface="Arial"/>
            </a:endParaRPr>
          </a:p>
          <a:p>
            <a:endParaRPr b="1" lang="en-US" sz="2800" spc="-1" strike="noStrike">
              <a:latin typeface="Arial"/>
            </a:endParaRPr>
          </a:p>
        </p:txBody>
      </p:sp>
      <p:sp>
        <p:nvSpPr>
          <p:cNvPr id="452" name="TextShape 5"/>
          <p:cNvSpPr txBox="1"/>
          <p:nvPr/>
        </p:nvSpPr>
        <p:spPr>
          <a:xfrm>
            <a:off x="365760" y="1250640"/>
            <a:ext cx="9144000" cy="1675800"/>
          </a:xfrm>
          <a:prstGeom prst="rect">
            <a:avLst/>
          </a:prstGeom>
          <a:noFill/>
          <a:ln>
            <a:noFill/>
          </a:ln>
        </p:spPr>
        <p:txBody>
          <a:bodyPr lIns="90000" rIns="90000" tIns="45000" bIns="45000">
            <a:noAutofit/>
          </a:bodyPr>
          <a:p>
            <a:r>
              <a:rPr b="1" i="1" lang="en-US" sz="2800" spc="-1" strike="noStrike">
                <a:latin typeface="Arial"/>
              </a:rPr>
              <a:t>Statistically</a:t>
            </a:r>
            <a:r>
              <a:rPr b="1" i="1" lang="en-US" sz="2800" spc="-1" strike="noStrike">
                <a:latin typeface="Arial"/>
              </a:rPr>
              <a:t> </a:t>
            </a:r>
            <a:r>
              <a:rPr b="0" lang="en-US" sz="2800" spc="-1" strike="noStrike">
                <a:latin typeface="Arial"/>
              </a:rPr>
              <a:t>significant =/= </a:t>
            </a:r>
            <a:r>
              <a:rPr b="1" i="1" lang="en-US" sz="2800" spc="-1" strike="noStrike">
                <a:latin typeface="Arial"/>
              </a:rPr>
              <a:t>Biologically </a:t>
            </a:r>
            <a:r>
              <a:rPr b="0" lang="en-US" sz="2800" spc="-1" strike="noStrike">
                <a:latin typeface="Arial"/>
              </a:rPr>
              <a:t>significant </a:t>
            </a:r>
            <a:endParaRPr b="1" lang="en-US" sz="2800" spc="-1" strike="noStrike">
              <a:latin typeface="Arial"/>
            </a:endParaRPr>
          </a:p>
          <a:p>
            <a:endParaRPr b="1" lang="en-US" sz="2800" spc="-1" strike="noStrike">
              <a:latin typeface="Arial"/>
            </a:endParaRPr>
          </a:p>
          <a:p>
            <a:endParaRPr b="1" lang="en-US" sz="2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54"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55"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An Aside on Significance...</a:t>
            </a:r>
            <a:endParaRPr b="0" lang="en-US" sz="2800" spc="-1" strike="noStrike">
              <a:latin typeface="Arial"/>
            </a:endParaRPr>
          </a:p>
        </p:txBody>
      </p:sp>
      <p:sp>
        <p:nvSpPr>
          <p:cNvPr id="456" name="TextShape 4"/>
          <p:cNvSpPr txBox="1"/>
          <p:nvPr/>
        </p:nvSpPr>
        <p:spPr>
          <a:xfrm>
            <a:off x="365760" y="1250280"/>
            <a:ext cx="9144000" cy="1675800"/>
          </a:xfrm>
          <a:prstGeom prst="rect">
            <a:avLst/>
          </a:prstGeom>
          <a:noFill/>
          <a:ln>
            <a:noFill/>
          </a:ln>
        </p:spPr>
        <p:txBody>
          <a:bodyPr lIns="90000" rIns="90000" tIns="45000" bIns="45000">
            <a:noAutofit/>
          </a:bodyPr>
          <a:p>
            <a:r>
              <a:rPr b="1" i="1" lang="en-US" sz="2800" spc="-1" strike="noStrike">
                <a:latin typeface="Arial"/>
              </a:rPr>
              <a:t>Statistically</a:t>
            </a:r>
            <a:r>
              <a:rPr b="1" i="1" lang="en-US" sz="2800" spc="-1" strike="noStrike">
                <a:latin typeface="Arial"/>
              </a:rPr>
              <a:t> </a:t>
            </a:r>
            <a:r>
              <a:rPr b="0" lang="en-US" sz="2800" spc="-1" strike="noStrike">
                <a:latin typeface="Arial"/>
              </a:rPr>
              <a:t>significant =/= </a:t>
            </a:r>
            <a:r>
              <a:rPr b="1" i="1" lang="en-US" sz="2800" spc="-1" strike="noStrike">
                <a:latin typeface="Arial"/>
              </a:rPr>
              <a:t>Biologically </a:t>
            </a:r>
            <a:r>
              <a:rPr b="0" lang="en-US" sz="2800" spc="-1" strike="noStrike">
                <a:latin typeface="Arial"/>
              </a:rPr>
              <a:t>significant </a:t>
            </a:r>
            <a:endParaRPr b="1" lang="en-US" sz="2800" spc="-1" strike="noStrike">
              <a:latin typeface="Arial"/>
            </a:endParaRPr>
          </a:p>
          <a:p>
            <a:endParaRPr b="1" lang="en-US" sz="2800" spc="-1" strike="noStrike">
              <a:latin typeface="Arial"/>
            </a:endParaRPr>
          </a:p>
          <a:p>
            <a:endParaRPr b="1" lang="en-US" sz="2800" spc="-1" strike="noStrike">
              <a:latin typeface="Arial"/>
            </a:endParaRPr>
          </a:p>
        </p:txBody>
      </p:sp>
      <p:sp>
        <p:nvSpPr>
          <p:cNvPr id="457" name="TextShape 5"/>
          <p:cNvSpPr txBox="1"/>
          <p:nvPr/>
        </p:nvSpPr>
        <p:spPr>
          <a:xfrm>
            <a:off x="365760" y="1250640"/>
            <a:ext cx="9144000" cy="1675800"/>
          </a:xfrm>
          <a:prstGeom prst="rect">
            <a:avLst/>
          </a:prstGeom>
          <a:noFill/>
          <a:ln>
            <a:noFill/>
          </a:ln>
        </p:spPr>
        <p:txBody>
          <a:bodyPr lIns="90000" rIns="90000" tIns="45000" bIns="45000">
            <a:noAutofit/>
          </a:bodyPr>
          <a:p>
            <a:r>
              <a:rPr b="1" i="1" lang="en-US" sz="2800" spc="-1" strike="noStrike">
                <a:latin typeface="Arial"/>
              </a:rPr>
              <a:t>Statistically</a:t>
            </a:r>
            <a:r>
              <a:rPr b="1" i="1" lang="en-US" sz="2800" spc="-1" strike="noStrike">
                <a:latin typeface="Arial"/>
              </a:rPr>
              <a:t> </a:t>
            </a:r>
            <a:r>
              <a:rPr b="0" lang="en-US" sz="2800" spc="-1" strike="noStrike">
                <a:latin typeface="Arial"/>
              </a:rPr>
              <a:t>significant =/= </a:t>
            </a:r>
            <a:r>
              <a:rPr b="1" i="1" lang="en-US" sz="2800" spc="-1" strike="noStrike">
                <a:latin typeface="Arial"/>
              </a:rPr>
              <a:t>Biologically </a:t>
            </a:r>
            <a:r>
              <a:rPr b="0" lang="en-US" sz="2800" spc="-1" strike="noStrike">
                <a:latin typeface="Arial"/>
              </a:rPr>
              <a:t>significant </a:t>
            </a:r>
            <a:endParaRPr b="1" lang="en-US" sz="2800" spc="-1" strike="noStrike">
              <a:latin typeface="Arial"/>
            </a:endParaRPr>
          </a:p>
          <a:p>
            <a:endParaRPr b="1" lang="en-US" sz="2800" spc="-1" strike="noStrike">
              <a:latin typeface="Arial"/>
            </a:endParaRPr>
          </a:p>
          <a:p>
            <a:endParaRPr b="1" lang="en-US" sz="2800" spc="-1" strike="noStrike">
              <a:latin typeface="Arial"/>
            </a:endParaRPr>
          </a:p>
        </p:txBody>
      </p:sp>
      <p:sp>
        <p:nvSpPr>
          <p:cNvPr id="458" name="TextShape 6"/>
          <p:cNvSpPr txBox="1"/>
          <p:nvPr/>
        </p:nvSpPr>
        <p:spPr>
          <a:xfrm>
            <a:off x="4572000" y="2651760"/>
            <a:ext cx="4389120" cy="2859480"/>
          </a:xfrm>
          <a:prstGeom prst="rect">
            <a:avLst/>
          </a:prstGeom>
          <a:noFill/>
          <a:ln>
            <a:noFill/>
          </a:ln>
        </p:spPr>
        <p:txBody>
          <a:bodyPr lIns="90000" rIns="90000" tIns="45000" bIns="45000">
            <a:noAutofit/>
          </a:bodyPr>
          <a:p>
            <a:r>
              <a:rPr b="1" i="1" lang="en-US" sz="2800" spc="-1" strike="noStrike">
                <a:solidFill>
                  <a:srgbClr val="ff8000"/>
                </a:solidFill>
                <a:latin typeface="Arial"/>
              </a:rPr>
              <a:t>Biologically</a:t>
            </a:r>
            <a:r>
              <a:rPr b="1" i="1" lang="en-US" sz="2800" spc="-1" strike="noStrike">
                <a:solidFill>
                  <a:srgbClr val="ff8000"/>
                </a:solidFill>
                <a:latin typeface="Arial"/>
              </a:rPr>
              <a:t> </a:t>
            </a:r>
            <a:r>
              <a:rPr b="0" lang="en-US" sz="2800" spc="-1" strike="noStrike">
                <a:solidFill>
                  <a:srgbClr val="ff8000"/>
                </a:solidFill>
                <a:latin typeface="Arial"/>
              </a:rPr>
              <a:t>significant...</a:t>
            </a:r>
            <a:endParaRPr b="1" lang="en-US" sz="2800" spc="-1" strike="noStrike">
              <a:solidFill>
                <a:srgbClr val="ff8000"/>
              </a:solidFill>
              <a:latin typeface="Arial"/>
            </a:endParaRPr>
          </a:p>
          <a:p>
            <a:endParaRPr b="1" lang="en-US" sz="2800" spc="-1" strike="noStrike">
              <a:solidFill>
                <a:srgbClr val="ff8000"/>
              </a:solidFill>
              <a:latin typeface="Arial"/>
            </a:endParaRPr>
          </a:p>
          <a:p>
            <a:r>
              <a:rPr b="0" lang="en-US" sz="1600" spc="-1" strike="noStrike">
                <a:solidFill>
                  <a:srgbClr val="ff8000"/>
                </a:solidFill>
                <a:latin typeface="Arial"/>
              </a:rPr>
              <a:t>...a </a:t>
            </a:r>
            <a:r>
              <a:rPr b="0" i="1" lang="en-US" sz="1600" spc="-1" strike="noStrike">
                <a:solidFill>
                  <a:srgbClr val="ff8000"/>
                </a:solidFill>
                <a:latin typeface="Arial"/>
              </a:rPr>
              <a:t>statistically significant effect</a:t>
            </a:r>
            <a:r>
              <a:rPr b="0" lang="en-US" sz="1600" spc="-1" strike="noStrike">
                <a:solidFill>
                  <a:srgbClr val="ff8000"/>
                </a:solidFill>
                <a:latin typeface="Arial"/>
              </a:rPr>
              <a:t> that has a </a:t>
            </a:r>
            <a:r>
              <a:rPr b="1" lang="en-US" sz="1600" spc="-1" strike="noStrike">
                <a:solidFill>
                  <a:srgbClr val="ff8000"/>
                </a:solidFill>
                <a:latin typeface="Arial"/>
              </a:rPr>
              <a:t>noteworthy impact on the process of interest.</a:t>
            </a:r>
            <a:r>
              <a:rPr b="0" lang="en-US" sz="1600" spc="-1" strike="noStrike">
                <a:solidFill>
                  <a:srgbClr val="ff8000"/>
                </a:solidFill>
                <a:latin typeface="Arial"/>
              </a:rPr>
              <a:t> If an observed effect is small but quite precise, the effect can be statistically significant even if it isn’t biologically significant. </a:t>
            </a:r>
            <a:endParaRPr b="1" lang="en-US" sz="1600" spc="-1" strike="noStrike">
              <a:solidFill>
                <a:srgbClr val="ff8000"/>
              </a:solidFill>
              <a:latin typeface="Arial"/>
            </a:endParaRPr>
          </a:p>
          <a:p>
            <a:endParaRPr b="1" lang="en-US" sz="1600" spc="-1" strike="noStrike">
              <a:solidFill>
                <a:srgbClr val="ff8000"/>
              </a:solidFill>
              <a:latin typeface="Arial"/>
            </a:endParaRPr>
          </a:p>
          <a:p>
            <a:endParaRPr b="1" lang="en-US" sz="1600" spc="-1" strike="noStrike">
              <a:solidFill>
                <a:srgbClr val="ff8000"/>
              </a:solidFill>
              <a:latin typeface="Arial"/>
            </a:endParaRPr>
          </a:p>
        </p:txBody>
      </p:sp>
      <p:sp>
        <p:nvSpPr>
          <p:cNvPr id="459" name="TextShape 7"/>
          <p:cNvSpPr txBox="1"/>
          <p:nvPr/>
        </p:nvSpPr>
        <p:spPr>
          <a:xfrm>
            <a:off x="182880" y="2657520"/>
            <a:ext cx="4389120" cy="2463120"/>
          </a:xfrm>
          <a:prstGeom prst="rect">
            <a:avLst/>
          </a:prstGeom>
          <a:noFill/>
          <a:ln>
            <a:noFill/>
          </a:ln>
        </p:spPr>
        <p:txBody>
          <a:bodyPr lIns="90000" rIns="90000" tIns="45000" bIns="45000">
            <a:noAutofit/>
          </a:bodyPr>
          <a:p>
            <a:r>
              <a:rPr b="1" i="1" lang="en-US" sz="2800" spc="-1" strike="noStrike">
                <a:solidFill>
                  <a:srgbClr val="2a6099"/>
                </a:solidFill>
                <a:latin typeface="Arial"/>
              </a:rPr>
              <a:t>Statistically</a:t>
            </a:r>
            <a:r>
              <a:rPr b="1" i="1" lang="en-US" sz="2800" spc="-1" strike="noStrike">
                <a:solidFill>
                  <a:srgbClr val="2a6099"/>
                </a:solidFill>
                <a:latin typeface="Arial"/>
              </a:rPr>
              <a:t> </a:t>
            </a:r>
            <a:r>
              <a:rPr b="0" lang="en-US" sz="2800" spc="-1" strike="noStrike">
                <a:solidFill>
                  <a:srgbClr val="2a6099"/>
                </a:solidFill>
                <a:latin typeface="Arial"/>
              </a:rPr>
              <a:t>significant...</a:t>
            </a:r>
            <a:endParaRPr b="1" lang="en-US" sz="2800" spc="-1" strike="noStrike">
              <a:solidFill>
                <a:srgbClr val="2a6099"/>
              </a:solidFill>
              <a:latin typeface="Arial"/>
            </a:endParaRPr>
          </a:p>
          <a:p>
            <a:endParaRPr b="1" lang="en-US" sz="2800" spc="-1" strike="noStrike">
              <a:solidFill>
                <a:srgbClr val="2a6099"/>
              </a:solidFill>
              <a:latin typeface="Arial"/>
            </a:endParaRPr>
          </a:p>
          <a:p>
            <a:r>
              <a:rPr b="0" lang="en-US" sz="1600" spc="-1" strike="noStrike">
                <a:solidFill>
                  <a:srgbClr val="2a6099"/>
                </a:solidFill>
                <a:latin typeface="Arial"/>
              </a:rPr>
              <a:t>...statistical analysis has revealed an </a:t>
            </a:r>
            <a:r>
              <a:rPr b="1" lang="en-US" sz="1600" spc="-1" strike="noStrike">
                <a:solidFill>
                  <a:srgbClr val="2a6099"/>
                </a:solidFill>
                <a:latin typeface="Arial"/>
              </a:rPr>
              <a:t>effect unlikely to have occurred by chance alone.</a:t>
            </a:r>
            <a:r>
              <a:rPr b="0" lang="en-US" sz="1600" spc="-1" strike="noStrike">
                <a:solidFill>
                  <a:srgbClr val="2a6099"/>
                </a:solidFill>
                <a:latin typeface="Arial"/>
              </a:rPr>
              <a:t> The level of significance refers to the degree to which the result could be explained by chance. </a:t>
            </a:r>
            <a:endParaRPr b="1" lang="en-US" sz="1600" spc="-1" strike="noStrike">
              <a:solidFill>
                <a:srgbClr val="2a6099"/>
              </a:solidFill>
              <a:latin typeface="Arial"/>
            </a:endParaRPr>
          </a:p>
          <a:p>
            <a:endParaRPr b="1" lang="en-US" sz="1600" spc="-1" strike="noStrike">
              <a:solidFill>
                <a:srgbClr val="2a6099"/>
              </a:solidFill>
              <a:latin typeface="Arial"/>
            </a:endParaRPr>
          </a:p>
          <a:p>
            <a:endParaRPr b="1" lang="en-US" sz="1600" spc="-1" strike="noStrike">
              <a:solidFill>
                <a:srgbClr val="2a6099"/>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61"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62"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Nitty gritty of power</a:t>
            </a:r>
            <a:endParaRPr b="0" lang="en-US" sz="2800" spc="-1" strike="noStrike">
              <a:latin typeface="Arial"/>
            </a:endParaRPr>
          </a:p>
        </p:txBody>
      </p:sp>
      <p:sp>
        <p:nvSpPr>
          <p:cNvPr id="463" name="TextShape 4"/>
          <p:cNvSpPr txBox="1"/>
          <p:nvPr/>
        </p:nvSpPr>
        <p:spPr>
          <a:xfrm>
            <a:off x="1463040" y="2286000"/>
            <a:ext cx="6412320" cy="2468520"/>
          </a:xfrm>
          <a:prstGeom prst="rect">
            <a:avLst/>
          </a:prstGeom>
          <a:noFill/>
          <a:ln>
            <a:noFill/>
          </a:ln>
        </p:spPr>
        <p:txBody>
          <a:bodyPr lIns="90000" rIns="90000" tIns="45000" bIns="45000">
            <a:noAutofit/>
          </a:bodyPr>
          <a:p>
            <a:r>
              <a:rPr b="1" lang="en-US" sz="2800" spc="-1" strike="noStrike">
                <a:latin typeface="Arial"/>
              </a:rPr>
              <a:t>How much power? – </a:t>
            </a:r>
            <a:r>
              <a:rPr b="0" lang="en-US" sz="2800" spc="-1" strike="noStrike">
                <a:latin typeface="Arial"/>
              </a:rPr>
              <a:t>depends on the field and how much weight you’re putting on your findings</a:t>
            </a:r>
            <a:r>
              <a:rPr b="0" lang="en-US" sz="2800" spc="-1" strike="noStrike">
                <a:latin typeface="Arial"/>
              </a:rPr>
              <a:t>. Also differs by test type. </a:t>
            </a:r>
            <a:endParaRPr b="1" lang="en-US" sz="2800" spc="-1" strike="noStrike">
              <a:latin typeface="Arial"/>
            </a:endParaRPr>
          </a:p>
          <a:p>
            <a:endParaRPr b="1" lang="en-US" sz="2800" spc="-1" strike="noStrike">
              <a:latin typeface="Arial"/>
            </a:endParaRPr>
          </a:p>
          <a:p>
            <a:endParaRPr b="1" lang="en-US" sz="2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141"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142"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65"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66"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Nitty gritty of power</a:t>
            </a:r>
            <a:endParaRPr b="0" lang="en-US" sz="2800" spc="-1" strike="noStrike">
              <a:latin typeface="Arial"/>
            </a:endParaRPr>
          </a:p>
        </p:txBody>
      </p:sp>
      <p:sp>
        <p:nvSpPr>
          <p:cNvPr id="467" name="TextShape 4"/>
          <p:cNvSpPr txBox="1"/>
          <p:nvPr/>
        </p:nvSpPr>
        <p:spPr>
          <a:xfrm>
            <a:off x="171360" y="914760"/>
            <a:ext cx="6412320" cy="2072160"/>
          </a:xfrm>
          <a:prstGeom prst="rect">
            <a:avLst/>
          </a:prstGeom>
          <a:noFill/>
          <a:ln>
            <a:noFill/>
          </a:ln>
        </p:spPr>
        <p:txBody>
          <a:bodyPr lIns="90000" rIns="90000" tIns="45000" bIns="45000">
            <a:noAutofit/>
          </a:bodyPr>
          <a:p>
            <a:r>
              <a:rPr b="1" lang="en-US" sz="2800" spc="-1" strike="noStrike">
                <a:latin typeface="Arial"/>
              </a:rPr>
              <a:t>Type I/II Errors:</a:t>
            </a:r>
            <a:endParaRPr b="1" lang="en-US" sz="2800" spc="-1" strike="noStrike">
              <a:latin typeface="Arial"/>
            </a:endParaRPr>
          </a:p>
          <a:p>
            <a:endParaRPr b="1" lang="en-US" sz="2800" spc="-1" strike="noStrike">
              <a:latin typeface="Arial"/>
            </a:endParaRPr>
          </a:p>
          <a:p>
            <a:r>
              <a:rPr b="0" lang="en-US" sz="2800" spc="-1" strike="noStrike">
                <a:latin typeface="Arial"/>
              </a:rPr>
              <a:t> </a:t>
            </a:r>
            <a:endParaRPr b="1" lang="en-US" sz="2800" spc="-1" strike="noStrike">
              <a:latin typeface="Arial"/>
            </a:endParaRPr>
          </a:p>
          <a:p>
            <a:endParaRPr b="1" lang="en-US" sz="2800" spc="-1" strike="noStrike">
              <a:latin typeface="Arial"/>
            </a:endParaRPr>
          </a:p>
          <a:p>
            <a:endParaRPr b="1" lang="en-U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69"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70"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Nitty gritty of power</a:t>
            </a:r>
            <a:endParaRPr b="0" lang="en-US" sz="2800" spc="-1" strike="noStrike">
              <a:latin typeface="Arial"/>
            </a:endParaRPr>
          </a:p>
        </p:txBody>
      </p:sp>
      <p:sp>
        <p:nvSpPr>
          <p:cNvPr id="471" name="TextShape 4"/>
          <p:cNvSpPr txBox="1"/>
          <p:nvPr/>
        </p:nvSpPr>
        <p:spPr>
          <a:xfrm>
            <a:off x="171360" y="914760"/>
            <a:ext cx="8424000" cy="4450320"/>
          </a:xfrm>
          <a:prstGeom prst="rect">
            <a:avLst/>
          </a:prstGeom>
          <a:noFill/>
          <a:ln>
            <a:noFill/>
          </a:ln>
        </p:spPr>
        <p:txBody>
          <a:bodyPr lIns="90000" rIns="90000" tIns="45000" bIns="45000">
            <a:noAutofit/>
          </a:bodyPr>
          <a:p>
            <a:r>
              <a:rPr b="1" lang="en-US" sz="2800" spc="-1" strike="noStrike">
                <a:latin typeface="Arial"/>
              </a:rPr>
              <a:t>Type I/II Errors:</a:t>
            </a:r>
            <a:endParaRPr b="1" lang="en-US" sz="2800" spc="-1" strike="noStrike">
              <a:latin typeface="Arial"/>
            </a:endParaRPr>
          </a:p>
          <a:p>
            <a:endParaRPr b="1" lang="en-US" sz="2800" spc="-1" strike="noStrike">
              <a:latin typeface="Arial"/>
            </a:endParaRPr>
          </a:p>
          <a:p>
            <a:r>
              <a:rPr b="0" i="1" lang="en-US" sz="2800" spc="-1" strike="noStrike">
                <a:latin typeface="Arial"/>
              </a:rPr>
              <a:t>False Positive</a:t>
            </a:r>
            <a:r>
              <a:rPr b="0" lang="en-US" sz="2800" spc="-1" strike="noStrike">
                <a:latin typeface="Arial"/>
              </a:rPr>
              <a:t> – null hypothesis rejected when there is no effect</a:t>
            </a:r>
            <a:endParaRPr b="1" lang="en-US" sz="2800" spc="-1" strike="noStrike">
              <a:latin typeface="Arial"/>
            </a:endParaRPr>
          </a:p>
          <a:p>
            <a:endParaRPr b="1" lang="en-US" sz="2800" spc="-1" strike="noStrike">
              <a:latin typeface="Arial"/>
            </a:endParaRPr>
          </a:p>
          <a:p>
            <a:r>
              <a:rPr b="0" i="1" lang="en-US" sz="2800" spc="-1" strike="noStrike">
                <a:latin typeface="Arial"/>
              </a:rPr>
              <a:t>False Negative</a:t>
            </a:r>
            <a:r>
              <a:rPr b="0" lang="en-US" sz="2800" spc="-1" strike="noStrike">
                <a:latin typeface="Arial"/>
              </a:rPr>
              <a:t> – null hypothesis accepted when there is an effect</a:t>
            </a:r>
            <a:endParaRPr b="1" lang="en-US" sz="2800" spc="-1" strike="noStrike">
              <a:latin typeface="Arial"/>
            </a:endParaRPr>
          </a:p>
          <a:p>
            <a:endParaRPr b="1" lang="en-US" sz="2800" spc="-1" strike="noStrike">
              <a:latin typeface="Arial"/>
            </a:endParaRPr>
          </a:p>
          <a:p>
            <a:r>
              <a:rPr b="0" lang="en-US" sz="2800" spc="-1" strike="noStrike">
                <a:latin typeface="Arial"/>
              </a:rPr>
              <a:t> </a:t>
            </a:r>
            <a:endParaRPr b="1" lang="en-US" sz="2800" spc="-1" strike="noStrike">
              <a:latin typeface="Arial"/>
            </a:endParaRPr>
          </a:p>
          <a:p>
            <a:endParaRPr b="1" lang="en-US" sz="2800" spc="-1" strike="noStrike">
              <a:latin typeface="Arial"/>
            </a:endParaRPr>
          </a:p>
          <a:p>
            <a:endParaRPr b="1" lang="en-U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73"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74"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Nitty gritty of power</a:t>
            </a:r>
            <a:endParaRPr b="0" lang="en-US" sz="2800" spc="-1" strike="noStrike">
              <a:latin typeface="Arial"/>
            </a:endParaRPr>
          </a:p>
        </p:txBody>
      </p:sp>
      <p:sp>
        <p:nvSpPr>
          <p:cNvPr id="475" name="TextShape 4"/>
          <p:cNvSpPr txBox="1"/>
          <p:nvPr/>
        </p:nvSpPr>
        <p:spPr>
          <a:xfrm>
            <a:off x="171360" y="914760"/>
            <a:ext cx="8424000" cy="4450320"/>
          </a:xfrm>
          <a:prstGeom prst="rect">
            <a:avLst/>
          </a:prstGeom>
          <a:noFill/>
          <a:ln>
            <a:noFill/>
          </a:ln>
        </p:spPr>
        <p:txBody>
          <a:bodyPr lIns="90000" rIns="90000" tIns="45000" bIns="45000">
            <a:noAutofit/>
          </a:bodyPr>
          <a:p>
            <a:r>
              <a:rPr b="1" lang="en-US" sz="2800" spc="-1" strike="noStrike">
                <a:latin typeface="Arial"/>
              </a:rPr>
              <a:t>Effect, Power, Alpha, Sample Size</a:t>
            </a:r>
            <a:endParaRPr b="1" lang="en-US" sz="2800" spc="-1" strike="noStrike">
              <a:latin typeface="Arial"/>
            </a:endParaRPr>
          </a:p>
          <a:p>
            <a:endParaRPr b="1" lang="en-US" sz="2800" spc="-1" strike="noStrike">
              <a:latin typeface="Arial"/>
            </a:endParaRPr>
          </a:p>
          <a:p>
            <a:r>
              <a:rPr b="0" lang="en-US" sz="2800" spc="-1" strike="noStrike">
                <a:latin typeface="Arial"/>
              </a:rPr>
              <a:t>- if three of these are fixed, we can find the fourth!</a:t>
            </a:r>
            <a:r>
              <a:rPr b="1" lang="en-US" sz="2800" spc="-1" strike="noStrike">
                <a:latin typeface="Arial"/>
              </a:rPr>
              <a:t> </a:t>
            </a:r>
            <a:endParaRPr b="1" lang="en-US" sz="2800" spc="-1" strike="noStrike">
              <a:latin typeface="Arial"/>
            </a:endParaRPr>
          </a:p>
          <a:p>
            <a:endParaRPr b="1" lang="en-US" sz="2800" spc="-1" strike="noStrike">
              <a:latin typeface="Arial"/>
            </a:endParaRPr>
          </a:p>
          <a:p>
            <a:r>
              <a:rPr b="0" lang="en-US" sz="2800" spc="-1" strike="noStrike">
                <a:latin typeface="Arial"/>
              </a:rPr>
              <a:t> </a:t>
            </a:r>
            <a:endParaRPr b="1" lang="en-US" sz="2800" spc="-1" strike="noStrike">
              <a:latin typeface="Arial"/>
            </a:endParaRPr>
          </a:p>
          <a:p>
            <a:endParaRPr b="1" lang="en-US" sz="2800" spc="-1" strike="noStrike">
              <a:latin typeface="Arial"/>
            </a:endParaRPr>
          </a:p>
          <a:p>
            <a:endParaRPr b="1" lang="en-US" sz="2800" spc="-1" strike="noStrike">
              <a:latin typeface="Arial"/>
            </a:endParaRPr>
          </a:p>
        </p:txBody>
      </p:sp>
      <p:sp>
        <p:nvSpPr>
          <p:cNvPr id="476" name="TextShape 5"/>
          <p:cNvSpPr txBox="1"/>
          <p:nvPr/>
        </p:nvSpPr>
        <p:spPr>
          <a:xfrm>
            <a:off x="72360" y="6400800"/>
            <a:ext cx="1573560" cy="346320"/>
          </a:xfrm>
          <a:prstGeom prst="rect">
            <a:avLst/>
          </a:prstGeom>
          <a:noFill/>
          <a:ln>
            <a:noFill/>
          </a:ln>
        </p:spPr>
        <p:txBody>
          <a:bodyPr lIns="90000" rIns="90000" tIns="45000" bIns="45000">
            <a:noAutofit/>
          </a:bodyPr>
          <a:p>
            <a:r>
              <a:rPr b="0" lang="en-US" sz="1800" spc="-1" strike="noStrike">
                <a:latin typeface="Arial"/>
              </a:rPr>
              <a:t>Cohen (1988)</a:t>
            </a:r>
            <a:endParaRPr b="0" lang="en-US" sz="1800" spc="-1" strike="noStrike">
              <a:latin typeface="Arial"/>
            </a:endParaRPr>
          </a:p>
        </p:txBody>
      </p:sp>
      <p:pic>
        <p:nvPicPr>
          <p:cNvPr id="477" name="" descr=""/>
          <p:cNvPicPr/>
          <p:nvPr/>
        </p:nvPicPr>
        <p:blipFill>
          <a:blip r:embed="rId1"/>
          <a:stretch/>
        </p:blipFill>
        <p:spPr>
          <a:xfrm>
            <a:off x="1832400" y="2242800"/>
            <a:ext cx="5299920" cy="39751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79"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80" name="TextShape 3"/>
          <p:cNvSpPr txBox="1"/>
          <p:nvPr/>
        </p:nvSpPr>
        <p:spPr>
          <a:xfrm>
            <a:off x="91440" y="91440"/>
            <a:ext cx="4572000" cy="883080"/>
          </a:xfrm>
          <a:prstGeom prst="rect">
            <a:avLst/>
          </a:prstGeom>
          <a:noFill/>
          <a:ln>
            <a:noFill/>
          </a:ln>
        </p:spPr>
        <p:txBody>
          <a:bodyPr lIns="90000" rIns="90000" tIns="45000" bIns="45000">
            <a:noAutofit/>
          </a:bodyPr>
          <a:p>
            <a:r>
              <a:rPr b="0" lang="en-US" sz="2800" spc="-1" strike="noStrike">
                <a:latin typeface="Arial"/>
              </a:rPr>
              <a:t>Why do a Power Analysis?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82"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83" name="TextShape 3"/>
          <p:cNvSpPr txBox="1"/>
          <p:nvPr/>
        </p:nvSpPr>
        <p:spPr>
          <a:xfrm>
            <a:off x="91440" y="91440"/>
            <a:ext cx="4572000" cy="883080"/>
          </a:xfrm>
          <a:prstGeom prst="rect">
            <a:avLst/>
          </a:prstGeom>
          <a:noFill/>
          <a:ln>
            <a:noFill/>
          </a:ln>
        </p:spPr>
        <p:txBody>
          <a:bodyPr lIns="90000" rIns="90000" tIns="45000" bIns="45000">
            <a:noAutofit/>
          </a:bodyPr>
          <a:p>
            <a:r>
              <a:rPr b="0" lang="en-US" sz="2800" spc="-1" strike="noStrike">
                <a:latin typeface="Arial"/>
              </a:rPr>
              <a:t>Why do a Power Analysis?</a:t>
            </a:r>
            <a:endParaRPr b="0" lang="en-US" sz="2800" spc="-1" strike="noStrike">
              <a:latin typeface="Arial"/>
            </a:endParaRPr>
          </a:p>
        </p:txBody>
      </p:sp>
      <p:sp>
        <p:nvSpPr>
          <p:cNvPr id="484" name="TextShape 4"/>
          <p:cNvSpPr txBox="1"/>
          <p:nvPr/>
        </p:nvSpPr>
        <p:spPr>
          <a:xfrm>
            <a:off x="365760" y="1280160"/>
            <a:ext cx="8138160" cy="4937760"/>
          </a:xfrm>
          <a:prstGeom prst="rect">
            <a:avLst/>
          </a:prstGeom>
          <a:noFill/>
          <a:ln>
            <a:noFill/>
          </a:ln>
        </p:spPr>
        <p:txBody>
          <a:bodyPr lIns="90000" rIns="90000" tIns="45000" bIns="45000">
            <a:noAutofit/>
          </a:bodyPr>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To figure out how much data you need, or more often, given the amount of data you think you’ll be able to get, how much power you’ll actually have – thus justifying the study</a:t>
            </a:r>
            <a:endParaRPr b="0" lang="en-US" sz="2800" spc="-1" strike="noStrike">
              <a:latin typeface="Arial"/>
            </a:endParaRPr>
          </a:p>
          <a:p>
            <a:pPr marL="216000" indent="-216000">
              <a:buClr>
                <a:srgbClr val="000000"/>
              </a:buClr>
              <a:buFont typeface="StarSymbol"/>
              <a:buAutoNum type="arabicParenR"/>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86"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87" name="TextShape 3"/>
          <p:cNvSpPr txBox="1"/>
          <p:nvPr/>
        </p:nvSpPr>
        <p:spPr>
          <a:xfrm>
            <a:off x="91440" y="91440"/>
            <a:ext cx="4572000" cy="883080"/>
          </a:xfrm>
          <a:prstGeom prst="rect">
            <a:avLst/>
          </a:prstGeom>
          <a:noFill/>
          <a:ln>
            <a:noFill/>
          </a:ln>
        </p:spPr>
        <p:txBody>
          <a:bodyPr lIns="90000" rIns="90000" tIns="45000" bIns="45000">
            <a:noAutofit/>
          </a:bodyPr>
          <a:p>
            <a:r>
              <a:rPr b="0" lang="en-US" sz="2800" spc="-1" strike="noStrike">
                <a:latin typeface="Arial"/>
              </a:rPr>
              <a:t>Why do a Power Analysis?</a:t>
            </a:r>
            <a:endParaRPr b="0" lang="en-US" sz="2800" spc="-1" strike="noStrike">
              <a:latin typeface="Arial"/>
            </a:endParaRPr>
          </a:p>
        </p:txBody>
      </p:sp>
      <p:sp>
        <p:nvSpPr>
          <p:cNvPr id="488" name="TextShape 4"/>
          <p:cNvSpPr txBox="1"/>
          <p:nvPr/>
        </p:nvSpPr>
        <p:spPr>
          <a:xfrm>
            <a:off x="365760" y="1280160"/>
            <a:ext cx="8138160" cy="4937760"/>
          </a:xfrm>
          <a:prstGeom prst="rect">
            <a:avLst/>
          </a:prstGeom>
          <a:noFill/>
          <a:ln>
            <a:noFill/>
          </a:ln>
        </p:spPr>
        <p:txBody>
          <a:bodyPr lIns="90000" rIns="90000" tIns="45000" bIns="45000">
            <a:noAutofit/>
          </a:bodyPr>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To figure out how much data you need, or more often, given the amount of data you think you’ll be able to get, how much power you’ll actually have – thus justifying the study</a:t>
            </a:r>
            <a:endParaRPr b="0" lang="en-US" sz="2800" spc="-1" strike="noStrike">
              <a:latin typeface="Arial"/>
            </a:endParaRPr>
          </a:p>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They’re often required for grant proposals (and more ecological research should require power analyses)</a:t>
            </a:r>
            <a:endParaRPr b="0" lang="en-US" sz="2800" spc="-1" strike="noStrike">
              <a:latin typeface="Arial"/>
            </a:endParaRPr>
          </a:p>
          <a:p>
            <a:pPr marL="216000" indent="-216000">
              <a:buClr>
                <a:srgbClr val="000000"/>
              </a:buClr>
              <a:buFont typeface="StarSymbol"/>
              <a:buAutoNum type="arabicParenR"/>
            </a:pPr>
            <a:r>
              <a:rPr b="0" lang="en-US" sz="2800" spc="-1" strike="noStrike">
                <a:latin typeface="Arial"/>
              </a:rPr>
              <a:t>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90"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91" name="TextShape 3"/>
          <p:cNvSpPr txBox="1"/>
          <p:nvPr/>
        </p:nvSpPr>
        <p:spPr>
          <a:xfrm>
            <a:off x="91440" y="91440"/>
            <a:ext cx="4572000" cy="883080"/>
          </a:xfrm>
          <a:prstGeom prst="rect">
            <a:avLst/>
          </a:prstGeom>
          <a:noFill/>
          <a:ln>
            <a:noFill/>
          </a:ln>
        </p:spPr>
        <p:txBody>
          <a:bodyPr lIns="90000" rIns="90000" tIns="45000" bIns="45000">
            <a:noAutofit/>
          </a:bodyPr>
          <a:p>
            <a:r>
              <a:rPr b="0" lang="en-US" sz="2800" spc="-1" strike="noStrike">
                <a:latin typeface="Arial"/>
              </a:rPr>
              <a:t>Why do a Power Analysis?</a:t>
            </a:r>
            <a:endParaRPr b="0" lang="en-US" sz="2800" spc="-1" strike="noStrike">
              <a:latin typeface="Arial"/>
            </a:endParaRPr>
          </a:p>
        </p:txBody>
      </p:sp>
      <p:sp>
        <p:nvSpPr>
          <p:cNvPr id="492" name="TextShape 4"/>
          <p:cNvSpPr txBox="1"/>
          <p:nvPr/>
        </p:nvSpPr>
        <p:spPr>
          <a:xfrm>
            <a:off x="365760" y="1280160"/>
            <a:ext cx="8138160" cy="4937760"/>
          </a:xfrm>
          <a:prstGeom prst="rect">
            <a:avLst/>
          </a:prstGeom>
          <a:noFill/>
          <a:ln>
            <a:noFill/>
          </a:ln>
        </p:spPr>
        <p:txBody>
          <a:bodyPr lIns="90000" rIns="90000" tIns="45000" bIns="45000">
            <a:noAutofit/>
          </a:bodyPr>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To figure out how much data you need, or more often, given the amount of data you think you’ll be able to get, how much power you’ll actually have – thus justifying the study</a:t>
            </a:r>
            <a:endParaRPr b="0" lang="en-US" sz="2800" spc="-1" strike="noStrike">
              <a:latin typeface="Arial"/>
            </a:endParaRPr>
          </a:p>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They’re often required for grant proposals (and more ecological research should require power analyses)</a:t>
            </a:r>
            <a:endParaRPr b="0" lang="en-US" sz="2800" spc="-1" strike="noStrike">
              <a:latin typeface="Arial"/>
            </a:endParaRPr>
          </a:p>
          <a:p>
            <a:pPr marL="216000" indent="-216000">
              <a:buClr>
                <a:srgbClr val="000000"/>
              </a:buClr>
              <a:buFont typeface="StarSymbol"/>
              <a:buAutoNum type="arabicParenR"/>
            </a:pPr>
            <a:r>
              <a:rPr b="0" lang="en-US" sz="2800" spc="-1" strike="noStrike">
                <a:latin typeface="Arial"/>
              </a:rPr>
              <a:t> </a:t>
            </a:r>
            <a:r>
              <a:rPr b="1" lang="en-US" sz="2800" spc="-1" strike="noStrike">
                <a:latin typeface="Arial"/>
              </a:rPr>
              <a:t>They’re a part of doing good research –</a:t>
            </a:r>
            <a:r>
              <a:rPr b="0" lang="en-US" sz="2800" spc="-1" strike="noStrike">
                <a:latin typeface="Arial"/>
              </a:rPr>
              <a:t> good way of making sure you’ve thought through every aspect of the study AND the statistical analysis BEFORE you start collecting data</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94"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95" name="TextShape 3"/>
          <p:cNvSpPr txBox="1"/>
          <p:nvPr/>
        </p:nvSpPr>
        <p:spPr>
          <a:xfrm>
            <a:off x="91440" y="91440"/>
            <a:ext cx="4572000" cy="883080"/>
          </a:xfrm>
          <a:prstGeom prst="rect">
            <a:avLst/>
          </a:prstGeom>
          <a:noFill/>
          <a:ln>
            <a:noFill/>
          </a:ln>
        </p:spPr>
        <p:txBody>
          <a:bodyPr lIns="90000" rIns="90000" tIns="45000" bIns="45000">
            <a:noAutofit/>
          </a:bodyPr>
          <a:p>
            <a:r>
              <a:rPr b="0" lang="en-US" sz="2800" spc="-1" strike="noStrike">
                <a:latin typeface="Arial"/>
              </a:rPr>
              <a:t>Limitations</a:t>
            </a:r>
            <a:endParaRPr b="0" lang="en-US" sz="2800" spc="-1" strike="noStrike">
              <a:latin typeface="Arial"/>
            </a:endParaRPr>
          </a:p>
        </p:txBody>
      </p:sp>
      <p:sp>
        <p:nvSpPr>
          <p:cNvPr id="496" name="TextShape 4"/>
          <p:cNvSpPr txBox="1"/>
          <p:nvPr/>
        </p:nvSpPr>
        <p:spPr>
          <a:xfrm>
            <a:off x="548640" y="1188720"/>
            <a:ext cx="8138160" cy="4937760"/>
          </a:xfrm>
          <a:prstGeom prst="rect">
            <a:avLst/>
          </a:prstGeom>
          <a:noFill/>
          <a:ln>
            <a:noFill/>
          </a:ln>
        </p:spPr>
        <p:txBody>
          <a:bodyPr lIns="90000" rIns="90000" tIns="45000" bIns="45000">
            <a:noAutofit/>
          </a:bodyPr>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Method specific – if you change your study you have to redo your power analysis</a:t>
            </a:r>
            <a:endParaRPr b="0" lang="en-US" sz="2800" spc="-1" strike="noStrike">
              <a:latin typeface="Arial"/>
            </a:endParaRPr>
          </a:p>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Only gives “best case” scenario for sample size</a:t>
            </a:r>
            <a:endParaRPr b="0" lang="en-US" sz="2800" spc="-1" strike="noStrike">
              <a:latin typeface="Arial"/>
            </a:endParaRPr>
          </a:p>
          <a:p>
            <a:pPr marL="216000" indent="-216000">
              <a:buClr>
                <a:srgbClr val="000000"/>
              </a:buClr>
              <a:buFont typeface="StarSymbol"/>
              <a:buAutoNum type="arabicParenR"/>
            </a:pPr>
            <a:endParaRPr b="0" lang="en-US" sz="2800" spc="-1" strike="noStrike">
              <a:latin typeface="Arial"/>
            </a:endParaRPr>
          </a:p>
        </p:txBody>
      </p:sp>
      <p:pic>
        <p:nvPicPr>
          <p:cNvPr id="497" name="" descr=""/>
          <p:cNvPicPr/>
          <p:nvPr/>
        </p:nvPicPr>
        <p:blipFill>
          <a:blip r:embed="rId1"/>
          <a:stretch/>
        </p:blipFill>
        <p:spPr>
          <a:xfrm>
            <a:off x="693720" y="2366280"/>
            <a:ext cx="7810200" cy="39430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99"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144"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145"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146" name="TextShape 4"/>
          <p:cNvSpPr txBox="1"/>
          <p:nvPr/>
        </p:nvSpPr>
        <p:spPr>
          <a:xfrm>
            <a:off x="640080" y="1371600"/>
            <a:ext cx="7132320" cy="828360"/>
          </a:xfrm>
          <a:prstGeom prst="rect">
            <a:avLst/>
          </a:prstGeom>
          <a:noFill/>
          <a:ln>
            <a:noFill/>
          </a:ln>
        </p:spPr>
        <p:txBody>
          <a:bodyPr lIns="90000" rIns="90000" tIns="45000" bIns="45000">
            <a:noAutofit/>
          </a:bodyPr>
          <a:p>
            <a:r>
              <a:rPr b="1" lang="en-US" sz="2600" spc="-1" strike="noStrike">
                <a:latin typeface="Arial"/>
              </a:rPr>
              <a:t>Power</a:t>
            </a:r>
            <a:r>
              <a:rPr b="0" lang="en-US" sz="2600" spc="-1" strike="noStrike">
                <a:latin typeface="Arial"/>
              </a:rPr>
              <a:t> – the probability of detecting an effect, given the effect is truly there</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148"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149"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150"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151"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152" name="TextShape 6"/>
          <p:cNvSpPr txBox="1"/>
          <p:nvPr/>
        </p:nvSpPr>
        <p:spPr>
          <a:xfrm>
            <a:off x="2468880" y="201168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solidFill>
                <a:srgbClr val="2a6099"/>
              </a:solidFill>
              <a:latin typeface="Arial"/>
            </a:endParaRPr>
          </a:p>
        </p:txBody>
      </p:sp>
      <p:sp>
        <p:nvSpPr>
          <p:cNvPr id="153" name="TextShape 7"/>
          <p:cNvSpPr txBox="1"/>
          <p:nvPr/>
        </p:nvSpPr>
        <p:spPr>
          <a:xfrm>
            <a:off x="5120640" y="201168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solidFill>
                <a:srgbClr val="ff0000"/>
              </a:solidFill>
              <a:latin typeface="Arial"/>
            </a:endParaRPr>
          </a:p>
        </p:txBody>
      </p:sp>
      <p:sp>
        <p:nvSpPr>
          <p:cNvPr id="154" name="TextShape 8"/>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pic>
        <p:nvPicPr>
          <p:cNvPr id="155" name="" descr=""/>
          <p:cNvPicPr/>
          <p:nvPr/>
        </p:nvPicPr>
        <p:blipFill>
          <a:blip r:embed="rId1"/>
          <a:srcRect l="11554" t="15979" r="37610" b="19882"/>
          <a:stretch/>
        </p:blipFill>
        <p:spPr>
          <a:xfrm>
            <a:off x="4023360" y="2590920"/>
            <a:ext cx="3200400" cy="1555200"/>
          </a:xfrm>
          <a:prstGeom prst="rect">
            <a:avLst/>
          </a:prstGeom>
          <a:ln>
            <a:noFill/>
          </a:ln>
        </p:spPr>
      </p:pic>
      <p:pic>
        <p:nvPicPr>
          <p:cNvPr id="156" name="" descr=""/>
          <p:cNvPicPr/>
          <p:nvPr/>
        </p:nvPicPr>
        <p:blipFill>
          <a:blip r:embed="rId2"/>
          <a:srcRect l="12683" t="15979" r="35351" b="19882"/>
          <a:stretch/>
        </p:blipFill>
        <p:spPr>
          <a:xfrm>
            <a:off x="1554480" y="2560320"/>
            <a:ext cx="3017520" cy="15858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 descr=""/>
          <p:cNvPicPr/>
          <p:nvPr/>
        </p:nvPicPr>
        <p:blipFill>
          <a:blip r:embed="rId1"/>
          <a:srcRect l="11554" t="15979" r="37610" b="19882"/>
          <a:stretch/>
        </p:blipFill>
        <p:spPr>
          <a:xfrm>
            <a:off x="4023360" y="2591280"/>
            <a:ext cx="3200400" cy="1555200"/>
          </a:xfrm>
          <a:prstGeom prst="rect">
            <a:avLst/>
          </a:prstGeom>
          <a:ln>
            <a:noFill/>
          </a:ln>
        </p:spPr>
      </p:pic>
      <p:pic>
        <p:nvPicPr>
          <p:cNvPr id="158" name="" descr=""/>
          <p:cNvPicPr/>
          <p:nvPr/>
        </p:nvPicPr>
        <p:blipFill>
          <a:blip r:embed="rId2"/>
          <a:srcRect l="12683" t="15979" r="35351" b="19882"/>
          <a:stretch/>
        </p:blipFill>
        <p:spPr>
          <a:xfrm>
            <a:off x="1554480" y="2560680"/>
            <a:ext cx="3017520" cy="1585800"/>
          </a:xfrm>
          <a:prstGeom prst="rect">
            <a:avLst/>
          </a:prstGeom>
          <a:ln>
            <a:noFill/>
          </a:ln>
        </p:spPr>
      </p:pic>
      <p:sp>
        <p:nvSpPr>
          <p:cNvPr id="159"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160"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161"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162"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163"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164" name="CustomShape 6"/>
          <p:cNvSpPr/>
          <p:nvPr/>
        </p:nvSpPr>
        <p:spPr>
          <a:xfrm>
            <a:off x="2229120" y="3692160"/>
            <a:ext cx="239760" cy="239760"/>
          </a:xfrm>
          <a:prstGeom prst="ellipse">
            <a:avLst/>
          </a:prstGeom>
          <a:solidFill>
            <a:srgbClr val="729fcf"/>
          </a:solidFill>
          <a:ln>
            <a:solidFill>
              <a:srgbClr val="3465a4"/>
            </a:solidFill>
          </a:ln>
        </p:spPr>
        <p:style>
          <a:lnRef idx="0"/>
          <a:fillRef idx="0"/>
          <a:effectRef idx="0"/>
          <a:fontRef idx="minor"/>
        </p:style>
      </p:sp>
      <p:sp>
        <p:nvSpPr>
          <p:cNvPr id="165" name="CustomShape 7"/>
          <p:cNvSpPr/>
          <p:nvPr/>
        </p:nvSpPr>
        <p:spPr>
          <a:xfrm>
            <a:off x="2412000" y="3692160"/>
            <a:ext cx="239760" cy="239760"/>
          </a:xfrm>
          <a:prstGeom prst="ellipse">
            <a:avLst/>
          </a:prstGeom>
          <a:solidFill>
            <a:srgbClr val="729fcf"/>
          </a:solidFill>
          <a:ln>
            <a:solidFill>
              <a:srgbClr val="3465a4"/>
            </a:solidFill>
          </a:ln>
        </p:spPr>
        <p:style>
          <a:lnRef idx="0"/>
          <a:fillRef idx="0"/>
          <a:effectRef idx="0"/>
          <a:fontRef idx="minor"/>
        </p:style>
      </p:sp>
      <p:sp>
        <p:nvSpPr>
          <p:cNvPr id="166" name="CustomShape 8"/>
          <p:cNvSpPr/>
          <p:nvPr/>
        </p:nvSpPr>
        <p:spPr>
          <a:xfrm>
            <a:off x="2594880" y="3692160"/>
            <a:ext cx="239760" cy="239760"/>
          </a:xfrm>
          <a:prstGeom prst="ellipse">
            <a:avLst/>
          </a:prstGeom>
          <a:solidFill>
            <a:srgbClr val="729fcf"/>
          </a:solidFill>
          <a:ln>
            <a:solidFill>
              <a:srgbClr val="3465a4"/>
            </a:solidFill>
          </a:ln>
        </p:spPr>
        <p:style>
          <a:lnRef idx="0"/>
          <a:fillRef idx="0"/>
          <a:effectRef idx="0"/>
          <a:fontRef idx="minor"/>
        </p:style>
      </p:sp>
      <p:sp>
        <p:nvSpPr>
          <p:cNvPr id="167" name="CustomShape 9"/>
          <p:cNvSpPr/>
          <p:nvPr/>
        </p:nvSpPr>
        <p:spPr>
          <a:xfrm>
            <a:off x="2960640" y="3692160"/>
            <a:ext cx="239760" cy="239760"/>
          </a:xfrm>
          <a:prstGeom prst="ellipse">
            <a:avLst/>
          </a:prstGeom>
          <a:solidFill>
            <a:srgbClr val="729fcf"/>
          </a:solidFill>
          <a:ln>
            <a:solidFill>
              <a:srgbClr val="3465a4"/>
            </a:solidFill>
          </a:ln>
        </p:spPr>
        <p:style>
          <a:lnRef idx="0"/>
          <a:fillRef idx="0"/>
          <a:effectRef idx="0"/>
          <a:fontRef idx="minor"/>
        </p:style>
      </p:sp>
      <p:sp>
        <p:nvSpPr>
          <p:cNvPr id="168" name="CustomShape 10"/>
          <p:cNvSpPr/>
          <p:nvPr/>
        </p:nvSpPr>
        <p:spPr>
          <a:xfrm>
            <a:off x="4572000" y="3657600"/>
            <a:ext cx="239760" cy="239760"/>
          </a:xfrm>
          <a:prstGeom prst="ellipse">
            <a:avLst/>
          </a:prstGeom>
          <a:solidFill>
            <a:srgbClr val="ff0000"/>
          </a:solidFill>
          <a:ln>
            <a:solidFill>
              <a:srgbClr val="3465a4"/>
            </a:solidFill>
          </a:ln>
        </p:spPr>
        <p:style>
          <a:lnRef idx="0"/>
          <a:fillRef idx="0"/>
          <a:effectRef idx="0"/>
          <a:fontRef idx="minor"/>
        </p:style>
      </p:sp>
      <p:sp>
        <p:nvSpPr>
          <p:cNvPr id="169" name="CustomShape 11"/>
          <p:cNvSpPr/>
          <p:nvPr/>
        </p:nvSpPr>
        <p:spPr>
          <a:xfrm>
            <a:off x="6161040" y="3657600"/>
            <a:ext cx="239760" cy="239760"/>
          </a:xfrm>
          <a:prstGeom prst="ellipse">
            <a:avLst/>
          </a:prstGeom>
          <a:solidFill>
            <a:srgbClr val="ff0000"/>
          </a:solidFill>
          <a:ln>
            <a:solidFill>
              <a:srgbClr val="3465a4"/>
            </a:solidFill>
          </a:ln>
        </p:spPr>
        <p:style>
          <a:lnRef idx="0"/>
          <a:fillRef idx="0"/>
          <a:effectRef idx="0"/>
          <a:fontRef idx="minor"/>
        </p:style>
      </p:sp>
      <p:sp>
        <p:nvSpPr>
          <p:cNvPr id="170" name="CustomShape 12"/>
          <p:cNvSpPr/>
          <p:nvPr/>
        </p:nvSpPr>
        <p:spPr>
          <a:xfrm>
            <a:off x="5429520" y="3657600"/>
            <a:ext cx="239760" cy="239760"/>
          </a:xfrm>
          <a:prstGeom prst="ellipse">
            <a:avLst/>
          </a:prstGeom>
          <a:solidFill>
            <a:srgbClr val="ff0000"/>
          </a:solidFill>
          <a:ln>
            <a:solidFill>
              <a:srgbClr val="3465a4"/>
            </a:solidFill>
          </a:ln>
        </p:spPr>
        <p:style>
          <a:lnRef idx="0"/>
          <a:fillRef idx="0"/>
          <a:effectRef idx="0"/>
          <a:fontRef idx="minor"/>
        </p:style>
      </p:sp>
      <p:sp>
        <p:nvSpPr>
          <p:cNvPr id="171" name="CustomShape 13"/>
          <p:cNvSpPr/>
          <p:nvPr/>
        </p:nvSpPr>
        <p:spPr>
          <a:xfrm>
            <a:off x="5760720" y="3657600"/>
            <a:ext cx="239760" cy="239760"/>
          </a:xfrm>
          <a:prstGeom prst="ellipse">
            <a:avLst/>
          </a:prstGeom>
          <a:solidFill>
            <a:srgbClr val="ff0000"/>
          </a:solidFill>
          <a:ln>
            <a:solidFill>
              <a:srgbClr val="3465a4"/>
            </a:solidFill>
          </a:ln>
        </p:spPr>
        <p:style>
          <a:lnRef idx="0"/>
          <a:fillRef idx="0"/>
          <a:effectRef idx="0"/>
          <a:fontRef idx="minor"/>
        </p:style>
      </p:sp>
      <p:sp>
        <p:nvSpPr>
          <p:cNvPr id="172"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173" name="Line 15"/>
          <p:cNvSpPr/>
          <p:nvPr/>
        </p:nvSpPr>
        <p:spPr>
          <a:xfrm flipH="1" flipV="1">
            <a:off x="365760" y="6217200"/>
            <a:ext cx="1371600" cy="720"/>
          </a:xfrm>
          <a:prstGeom prst="line">
            <a:avLst/>
          </a:prstGeom>
          <a:ln w="29160">
            <a:solidFill>
              <a:srgbClr val="000000"/>
            </a:solidFill>
            <a:round/>
          </a:ln>
        </p:spPr>
        <p:style>
          <a:lnRef idx="0"/>
          <a:fillRef idx="0"/>
          <a:effectRef idx="0"/>
          <a:fontRef idx="minor"/>
        </p:style>
      </p:sp>
      <p:sp>
        <p:nvSpPr>
          <p:cNvPr id="174" name="CustomShape 16"/>
          <p:cNvSpPr/>
          <p:nvPr/>
        </p:nvSpPr>
        <p:spPr>
          <a:xfrm>
            <a:off x="557640" y="5943600"/>
            <a:ext cx="82440" cy="91440"/>
          </a:xfrm>
          <a:prstGeom prst="ellipse">
            <a:avLst/>
          </a:prstGeom>
          <a:solidFill>
            <a:srgbClr val="729fcf"/>
          </a:solidFill>
          <a:ln>
            <a:solidFill>
              <a:srgbClr val="3465a4"/>
            </a:solidFill>
          </a:ln>
        </p:spPr>
        <p:style>
          <a:lnRef idx="0"/>
          <a:fillRef idx="0"/>
          <a:effectRef idx="0"/>
          <a:fontRef idx="minor"/>
        </p:style>
      </p:sp>
      <p:sp>
        <p:nvSpPr>
          <p:cNvPr id="175" name="CustomShape 17"/>
          <p:cNvSpPr/>
          <p:nvPr/>
        </p:nvSpPr>
        <p:spPr>
          <a:xfrm>
            <a:off x="560880" y="6035040"/>
            <a:ext cx="82440" cy="91440"/>
          </a:xfrm>
          <a:prstGeom prst="ellipse">
            <a:avLst/>
          </a:prstGeom>
          <a:solidFill>
            <a:srgbClr val="729fcf"/>
          </a:solidFill>
          <a:ln>
            <a:solidFill>
              <a:srgbClr val="3465a4"/>
            </a:solidFill>
          </a:ln>
        </p:spPr>
        <p:style>
          <a:lnRef idx="0"/>
          <a:fillRef idx="0"/>
          <a:effectRef idx="0"/>
          <a:fontRef idx="minor"/>
        </p:style>
      </p:sp>
      <p:sp>
        <p:nvSpPr>
          <p:cNvPr id="176" name="CustomShape 18"/>
          <p:cNvSpPr/>
          <p:nvPr/>
        </p:nvSpPr>
        <p:spPr>
          <a:xfrm>
            <a:off x="548640" y="5982480"/>
            <a:ext cx="82440" cy="91440"/>
          </a:xfrm>
          <a:prstGeom prst="ellipse">
            <a:avLst/>
          </a:prstGeom>
          <a:solidFill>
            <a:srgbClr val="729fcf"/>
          </a:solidFill>
          <a:ln>
            <a:solidFill>
              <a:srgbClr val="3465a4"/>
            </a:solidFill>
          </a:ln>
        </p:spPr>
        <p:style>
          <a:lnRef idx="0"/>
          <a:fillRef idx="0"/>
          <a:effectRef idx="0"/>
          <a:fontRef idx="minor"/>
        </p:style>
      </p:sp>
      <p:sp>
        <p:nvSpPr>
          <p:cNvPr id="177" name="CustomShape 19"/>
          <p:cNvSpPr/>
          <p:nvPr/>
        </p:nvSpPr>
        <p:spPr>
          <a:xfrm>
            <a:off x="557640" y="5760720"/>
            <a:ext cx="82440" cy="91440"/>
          </a:xfrm>
          <a:prstGeom prst="ellipse">
            <a:avLst/>
          </a:prstGeom>
          <a:solidFill>
            <a:srgbClr val="729fcf"/>
          </a:solidFill>
          <a:ln>
            <a:solidFill>
              <a:srgbClr val="3465a4"/>
            </a:solidFill>
          </a:ln>
        </p:spPr>
        <p:style>
          <a:lnRef idx="0"/>
          <a:fillRef idx="0"/>
          <a:effectRef idx="0"/>
          <a:fontRef idx="minor"/>
        </p:style>
      </p:sp>
      <p:sp>
        <p:nvSpPr>
          <p:cNvPr id="178" name="Line 20"/>
          <p:cNvSpPr/>
          <p:nvPr/>
        </p:nvSpPr>
        <p:spPr>
          <a:xfrm flipH="1">
            <a:off x="493200" y="5943600"/>
            <a:ext cx="182880" cy="0"/>
          </a:xfrm>
          <a:prstGeom prst="line">
            <a:avLst/>
          </a:prstGeom>
          <a:ln w="29160">
            <a:solidFill>
              <a:srgbClr val="000000"/>
            </a:solidFill>
            <a:round/>
          </a:ln>
        </p:spPr>
        <p:style>
          <a:lnRef idx="0"/>
          <a:fillRef idx="0"/>
          <a:effectRef idx="0"/>
          <a:fontRef idx="minor"/>
        </p:style>
      </p:sp>
      <p:sp>
        <p:nvSpPr>
          <p:cNvPr id="179" name="CustomShape 21"/>
          <p:cNvSpPr/>
          <p:nvPr/>
        </p:nvSpPr>
        <p:spPr>
          <a:xfrm>
            <a:off x="1282680" y="5303520"/>
            <a:ext cx="82440" cy="91440"/>
          </a:xfrm>
          <a:prstGeom prst="ellipse">
            <a:avLst/>
          </a:prstGeom>
          <a:solidFill>
            <a:srgbClr val="ff0000"/>
          </a:solidFill>
          <a:ln>
            <a:solidFill>
              <a:srgbClr val="3465a4"/>
            </a:solidFill>
          </a:ln>
        </p:spPr>
        <p:style>
          <a:lnRef idx="0"/>
          <a:fillRef idx="0"/>
          <a:effectRef idx="0"/>
          <a:fontRef idx="minor"/>
        </p:style>
      </p:sp>
      <p:sp>
        <p:nvSpPr>
          <p:cNvPr id="180" name="CustomShape 22"/>
          <p:cNvSpPr/>
          <p:nvPr/>
        </p:nvSpPr>
        <p:spPr>
          <a:xfrm>
            <a:off x="1285920" y="5430960"/>
            <a:ext cx="82440" cy="91440"/>
          </a:xfrm>
          <a:prstGeom prst="ellipse">
            <a:avLst/>
          </a:prstGeom>
          <a:solidFill>
            <a:srgbClr val="ff0000"/>
          </a:solidFill>
          <a:ln>
            <a:solidFill>
              <a:srgbClr val="3465a4"/>
            </a:solidFill>
          </a:ln>
        </p:spPr>
        <p:style>
          <a:lnRef idx="0"/>
          <a:fillRef idx="0"/>
          <a:effectRef idx="0"/>
          <a:fontRef idx="minor"/>
        </p:style>
      </p:sp>
      <p:sp>
        <p:nvSpPr>
          <p:cNvPr id="181" name="CustomShape 23"/>
          <p:cNvSpPr/>
          <p:nvPr/>
        </p:nvSpPr>
        <p:spPr>
          <a:xfrm>
            <a:off x="1282680" y="5212080"/>
            <a:ext cx="82440" cy="91440"/>
          </a:xfrm>
          <a:prstGeom prst="ellipse">
            <a:avLst/>
          </a:prstGeom>
          <a:solidFill>
            <a:srgbClr val="ff0000"/>
          </a:solidFill>
          <a:ln>
            <a:solidFill>
              <a:srgbClr val="3465a4"/>
            </a:solidFill>
          </a:ln>
        </p:spPr>
        <p:style>
          <a:lnRef idx="0"/>
          <a:fillRef idx="0"/>
          <a:effectRef idx="0"/>
          <a:fontRef idx="minor"/>
        </p:style>
      </p:sp>
      <p:sp>
        <p:nvSpPr>
          <p:cNvPr id="182" name="CustomShape 24"/>
          <p:cNvSpPr/>
          <p:nvPr/>
        </p:nvSpPr>
        <p:spPr>
          <a:xfrm>
            <a:off x="1282680" y="5120640"/>
            <a:ext cx="82440" cy="91440"/>
          </a:xfrm>
          <a:prstGeom prst="ellipse">
            <a:avLst/>
          </a:prstGeom>
          <a:solidFill>
            <a:srgbClr val="ff0000"/>
          </a:solidFill>
          <a:ln>
            <a:solidFill>
              <a:srgbClr val="3465a4"/>
            </a:solidFill>
          </a:ln>
        </p:spPr>
        <p:style>
          <a:lnRef idx="0"/>
          <a:fillRef idx="0"/>
          <a:effectRef idx="0"/>
          <a:fontRef idx="minor"/>
        </p:style>
      </p:sp>
      <p:sp>
        <p:nvSpPr>
          <p:cNvPr id="183" name="Line 25"/>
          <p:cNvSpPr/>
          <p:nvPr/>
        </p:nvSpPr>
        <p:spPr>
          <a:xfrm flipH="1">
            <a:off x="1244160" y="5303520"/>
            <a:ext cx="182880" cy="0"/>
          </a:xfrm>
          <a:prstGeom prst="line">
            <a:avLst/>
          </a:prstGeom>
          <a:ln w="29160">
            <a:solidFill>
              <a:srgbClr val="000000"/>
            </a:solidFill>
            <a:round/>
          </a:ln>
        </p:spPr>
        <p:style>
          <a:lnRef idx="0"/>
          <a:fillRef idx="0"/>
          <a:effectRef idx="0"/>
          <a:fontRef idx="minor"/>
        </p:style>
      </p:sp>
      <p:sp>
        <p:nvSpPr>
          <p:cNvPr id="184"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185" name="TextShape 27"/>
          <p:cNvSpPr txBox="1"/>
          <p:nvPr/>
        </p:nvSpPr>
        <p:spPr>
          <a:xfrm>
            <a:off x="1737360" y="5303520"/>
            <a:ext cx="1840320" cy="620640"/>
          </a:xfrm>
          <a:prstGeom prst="rect">
            <a:avLst/>
          </a:prstGeom>
          <a:noFill/>
          <a:ln>
            <a:noFill/>
          </a:ln>
        </p:spPr>
        <p:txBody>
          <a:bodyPr lIns="90000" rIns="90000" tIns="45000" bIns="45000">
            <a:noAutofit/>
          </a:bodyPr>
          <a:p>
            <a:r>
              <a:rPr b="0" lang="en-US" sz="2800" spc="-1" strike="noStrike">
                <a:latin typeface="Arial"/>
              </a:rPr>
              <a:t>p&lt;0.005</a:t>
            </a:r>
            <a:endParaRPr b="0" lang="en-US" sz="2800" spc="-1" strike="noStrike">
              <a:latin typeface="Arial"/>
            </a:endParaRPr>
          </a:p>
        </p:txBody>
      </p:sp>
      <p:sp>
        <p:nvSpPr>
          <p:cNvPr id="186"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solidFill>
                <a:srgbClr val="2a6099"/>
              </a:solidFill>
              <a:latin typeface="Arial"/>
            </a:endParaRPr>
          </a:p>
        </p:txBody>
      </p:sp>
      <p:sp>
        <p:nvSpPr>
          <p:cNvPr id="187"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solidFill>
                <a:srgbClr val="ff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 descr=""/>
          <p:cNvPicPr/>
          <p:nvPr/>
        </p:nvPicPr>
        <p:blipFill>
          <a:blip r:embed="rId1"/>
          <a:srcRect l="11554" t="15979" r="37610" b="19882"/>
          <a:stretch/>
        </p:blipFill>
        <p:spPr>
          <a:xfrm>
            <a:off x="4023360" y="2591280"/>
            <a:ext cx="3200400" cy="1555200"/>
          </a:xfrm>
          <a:prstGeom prst="rect">
            <a:avLst/>
          </a:prstGeom>
          <a:ln>
            <a:noFill/>
          </a:ln>
        </p:spPr>
      </p:pic>
      <p:pic>
        <p:nvPicPr>
          <p:cNvPr id="189" name="" descr=""/>
          <p:cNvPicPr/>
          <p:nvPr/>
        </p:nvPicPr>
        <p:blipFill>
          <a:blip r:embed="rId2"/>
          <a:srcRect l="12683" t="15979" r="35351" b="19882"/>
          <a:stretch/>
        </p:blipFill>
        <p:spPr>
          <a:xfrm>
            <a:off x="1554480" y="2560680"/>
            <a:ext cx="3017520" cy="1585800"/>
          </a:xfrm>
          <a:prstGeom prst="rect">
            <a:avLst/>
          </a:prstGeom>
          <a:ln>
            <a:noFill/>
          </a:ln>
        </p:spPr>
      </p:pic>
      <p:sp>
        <p:nvSpPr>
          <p:cNvPr id="190"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191"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192"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193"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194"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195" name="CustomShape 6"/>
          <p:cNvSpPr/>
          <p:nvPr/>
        </p:nvSpPr>
        <p:spPr>
          <a:xfrm>
            <a:off x="1954800" y="3692160"/>
            <a:ext cx="239760" cy="239760"/>
          </a:xfrm>
          <a:prstGeom prst="ellipse">
            <a:avLst/>
          </a:prstGeom>
          <a:solidFill>
            <a:srgbClr val="729fcf"/>
          </a:solidFill>
          <a:ln>
            <a:solidFill>
              <a:srgbClr val="3465a4"/>
            </a:solidFill>
          </a:ln>
        </p:spPr>
        <p:style>
          <a:lnRef idx="0"/>
          <a:fillRef idx="0"/>
          <a:effectRef idx="0"/>
          <a:fontRef idx="minor"/>
        </p:style>
      </p:sp>
      <p:sp>
        <p:nvSpPr>
          <p:cNvPr id="196" name="CustomShape 7"/>
          <p:cNvSpPr/>
          <p:nvPr/>
        </p:nvSpPr>
        <p:spPr>
          <a:xfrm>
            <a:off x="1369080" y="3692160"/>
            <a:ext cx="239760" cy="239760"/>
          </a:xfrm>
          <a:prstGeom prst="ellipse">
            <a:avLst/>
          </a:prstGeom>
          <a:solidFill>
            <a:srgbClr val="729fcf"/>
          </a:solidFill>
          <a:ln>
            <a:solidFill>
              <a:srgbClr val="3465a4"/>
            </a:solidFill>
          </a:ln>
        </p:spPr>
        <p:style>
          <a:lnRef idx="0"/>
          <a:fillRef idx="0"/>
          <a:effectRef idx="0"/>
          <a:fontRef idx="minor"/>
        </p:style>
      </p:sp>
      <p:sp>
        <p:nvSpPr>
          <p:cNvPr id="197" name="CustomShape 8"/>
          <p:cNvSpPr/>
          <p:nvPr/>
        </p:nvSpPr>
        <p:spPr>
          <a:xfrm>
            <a:off x="2686320" y="3692160"/>
            <a:ext cx="239760" cy="239760"/>
          </a:xfrm>
          <a:prstGeom prst="ellipse">
            <a:avLst/>
          </a:prstGeom>
          <a:solidFill>
            <a:srgbClr val="729fcf"/>
          </a:solidFill>
          <a:ln>
            <a:solidFill>
              <a:srgbClr val="3465a4"/>
            </a:solidFill>
          </a:ln>
        </p:spPr>
        <p:style>
          <a:lnRef idx="0"/>
          <a:fillRef idx="0"/>
          <a:effectRef idx="0"/>
          <a:fontRef idx="minor"/>
        </p:style>
      </p:sp>
      <p:sp>
        <p:nvSpPr>
          <p:cNvPr id="198" name="CustomShape 9"/>
          <p:cNvSpPr/>
          <p:nvPr/>
        </p:nvSpPr>
        <p:spPr>
          <a:xfrm>
            <a:off x="2960640" y="3692160"/>
            <a:ext cx="239760" cy="239760"/>
          </a:xfrm>
          <a:prstGeom prst="ellipse">
            <a:avLst/>
          </a:prstGeom>
          <a:solidFill>
            <a:srgbClr val="729fcf"/>
          </a:solidFill>
          <a:ln>
            <a:solidFill>
              <a:srgbClr val="3465a4"/>
            </a:solidFill>
          </a:ln>
        </p:spPr>
        <p:style>
          <a:lnRef idx="0"/>
          <a:fillRef idx="0"/>
          <a:effectRef idx="0"/>
          <a:fontRef idx="minor"/>
        </p:style>
      </p:sp>
      <p:sp>
        <p:nvSpPr>
          <p:cNvPr id="199" name="CustomShape 10"/>
          <p:cNvSpPr/>
          <p:nvPr/>
        </p:nvSpPr>
        <p:spPr>
          <a:xfrm>
            <a:off x="4972320" y="3657600"/>
            <a:ext cx="239760" cy="239760"/>
          </a:xfrm>
          <a:prstGeom prst="ellipse">
            <a:avLst/>
          </a:prstGeom>
          <a:solidFill>
            <a:srgbClr val="ff0000"/>
          </a:solidFill>
          <a:ln>
            <a:solidFill>
              <a:srgbClr val="3465a4"/>
            </a:solidFill>
          </a:ln>
        </p:spPr>
        <p:style>
          <a:lnRef idx="0"/>
          <a:fillRef idx="0"/>
          <a:effectRef idx="0"/>
          <a:fontRef idx="minor"/>
        </p:style>
      </p:sp>
      <p:sp>
        <p:nvSpPr>
          <p:cNvPr id="200" name="CustomShape 11"/>
          <p:cNvSpPr/>
          <p:nvPr/>
        </p:nvSpPr>
        <p:spPr>
          <a:xfrm>
            <a:off x="6161040" y="3657600"/>
            <a:ext cx="239760" cy="239760"/>
          </a:xfrm>
          <a:prstGeom prst="ellipse">
            <a:avLst/>
          </a:prstGeom>
          <a:solidFill>
            <a:srgbClr val="ff0000"/>
          </a:solidFill>
          <a:ln>
            <a:solidFill>
              <a:srgbClr val="3465a4"/>
            </a:solidFill>
          </a:ln>
        </p:spPr>
        <p:style>
          <a:lnRef idx="0"/>
          <a:fillRef idx="0"/>
          <a:effectRef idx="0"/>
          <a:fontRef idx="minor"/>
        </p:style>
      </p:sp>
      <p:sp>
        <p:nvSpPr>
          <p:cNvPr id="201" name="CustomShape 12"/>
          <p:cNvSpPr/>
          <p:nvPr/>
        </p:nvSpPr>
        <p:spPr>
          <a:xfrm>
            <a:off x="7040880" y="3657600"/>
            <a:ext cx="239760" cy="239760"/>
          </a:xfrm>
          <a:prstGeom prst="ellipse">
            <a:avLst/>
          </a:prstGeom>
          <a:solidFill>
            <a:srgbClr val="ff0000"/>
          </a:solidFill>
          <a:ln>
            <a:solidFill>
              <a:srgbClr val="3465a4"/>
            </a:solidFill>
          </a:ln>
        </p:spPr>
        <p:style>
          <a:lnRef idx="0"/>
          <a:fillRef idx="0"/>
          <a:effectRef idx="0"/>
          <a:fontRef idx="minor"/>
        </p:style>
      </p:sp>
      <p:sp>
        <p:nvSpPr>
          <p:cNvPr id="202" name="CustomShape 13"/>
          <p:cNvSpPr/>
          <p:nvPr/>
        </p:nvSpPr>
        <p:spPr>
          <a:xfrm>
            <a:off x="5852160" y="3657600"/>
            <a:ext cx="239760" cy="239760"/>
          </a:xfrm>
          <a:prstGeom prst="ellipse">
            <a:avLst/>
          </a:prstGeom>
          <a:solidFill>
            <a:srgbClr val="ff0000"/>
          </a:solidFill>
          <a:ln>
            <a:solidFill>
              <a:srgbClr val="3465a4"/>
            </a:solidFill>
          </a:ln>
        </p:spPr>
        <p:style>
          <a:lnRef idx="0"/>
          <a:fillRef idx="0"/>
          <a:effectRef idx="0"/>
          <a:fontRef idx="minor"/>
        </p:style>
      </p:sp>
      <p:sp>
        <p:nvSpPr>
          <p:cNvPr id="203"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204" name="Line 15"/>
          <p:cNvSpPr/>
          <p:nvPr/>
        </p:nvSpPr>
        <p:spPr>
          <a:xfrm flipH="1" flipV="1">
            <a:off x="365760" y="6217200"/>
            <a:ext cx="1371600" cy="720"/>
          </a:xfrm>
          <a:prstGeom prst="line">
            <a:avLst/>
          </a:prstGeom>
          <a:ln w="29160">
            <a:solidFill>
              <a:srgbClr val="000000"/>
            </a:solidFill>
            <a:round/>
          </a:ln>
        </p:spPr>
        <p:style>
          <a:lnRef idx="0"/>
          <a:fillRef idx="0"/>
          <a:effectRef idx="0"/>
          <a:fontRef idx="minor"/>
        </p:style>
      </p:sp>
      <p:sp>
        <p:nvSpPr>
          <p:cNvPr id="205" name="CustomShape 16"/>
          <p:cNvSpPr/>
          <p:nvPr/>
        </p:nvSpPr>
        <p:spPr>
          <a:xfrm>
            <a:off x="557640" y="6034320"/>
            <a:ext cx="82440" cy="91440"/>
          </a:xfrm>
          <a:prstGeom prst="ellipse">
            <a:avLst/>
          </a:prstGeom>
          <a:solidFill>
            <a:srgbClr val="729fcf"/>
          </a:solidFill>
          <a:ln>
            <a:solidFill>
              <a:srgbClr val="3465a4"/>
            </a:solidFill>
          </a:ln>
        </p:spPr>
        <p:style>
          <a:lnRef idx="0"/>
          <a:fillRef idx="0"/>
          <a:effectRef idx="0"/>
          <a:fontRef idx="minor"/>
        </p:style>
      </p:sp>
      <p:sp>
        <p:nvSpPr>
          <p:cNvPr id="206" name="CustomShape 17"/>
          <p:cNvSpPr/>
          <p:nvPr/>
        </p:nvSpPr>
        <p:spPr>
          <a:xfrm>
            <a:off x="560880" y="6125760"/>
            <a:ext cx="82440" cy="91440"/>
          </a:xfrm>
          <a:prstGeom prst="ellipse">
            <a:avLst/>
          </a:prstGeom>
          <a:solidFill>
            <a:srgbClr val="729fcf"/>
          </a:solidFill>
          <a:ln>
            <a:solidFill>
              <a:srgbClr val="3465a4"/>
            </a:solidFill>
          </a:ln>
        </p:spPr>
        <p:style>
          <a:lnRef idx="0"/>
          <a:fillRef idx="0"/>
          <a:effectRef idx="0"/>
          <a:fontRef idx="minor"/>
        </p:style>
      </p:sp>
      <p:sp>
        <p:nvSpPr>
          <p:cNvPr id="207" name="CustomShape 18"/>
          <p:cNvSpPr/>
          <p:nvPr/>
        </p:nvSpPr>
        <p:spPr>
          <a:xfrm flipV="1">
            <a:off x="557640" y="5943600"/>
            <a:ext cx="82440" cy="91440"/>
          </a:xfrm>
          <a:prstGeom prst="ellipse">
            <a:avLst/>
          </a:prstGeom>
          <a:solidFill>
            <a:srgbClr val="729fcf"/>
          </a:solidFill>
          <a:ln>
            <a:solidFill>
              <a:srgbClr val="3465a4"/>
            </a:solidFill>
          </a:ln>
        </p:spPr>
        <p:style>
          <a:lnRef idx="0"/>
          <a:fillRef idx="0"/>
          <a:effectRef idx="0"/>
          <a:fontRef idx="minor"/>
        </p:style>
      </p:sp>
      <p:sp>
        <p:nvSpPr>
          <p:cNvPr id="208" name="CustomShape 19"/>
          <p:cNvSpPr/>
          <p:nvPr/>
        </p:nvSpPr>
        <p:spPr>
          <a:xfrm>
            <a:off x="557640" y="5852160"/>
            <a:ext cx="82440" cy="91440"/>
          </a:xfrm>
          <a:prstGeom prst="ellipse">
            <a:avLst/>
          </a:prstGeom>
          <a:solidFill>
            <a:srgbClr val="729fcf"/>
          </a:solidFill>
          <a:ln>
            <a:solidFill>
              <a:srgbClr val="3465a4"/>
            </a:solidFill>
          </a:ln>
        </p:spPr>
        <p:style>
          <a:lnRef idx="0"/>
          <a:fillRef idx="0"/>
          <a:effectRef idx="0"/>
          <a:fontRef idx="minor"/>
        </p:style>
      </p:sp>
      <p:sp>
        <p:nvSpPr>
          <p:cNvPr id="209" name="Line 20"/>
          <p:cNvSpPr/>
          <p:nvPr/>
        </p:nvSpPr>
        <p:spPr>
          <a:xfrm flipH="1">
            <a:off x="493200" y="5943600"/>
            <a:ext cx="182880" cy="0"/>
          </a:xfrm>
          <a:prstGeom prst="line">
            <a:avLst/>
          </a:prstGeom>
          <a:ln w="29160">
            <a:solidFill>
              <a:srgbClr val="000000"/>
            </a:solidFill>
            <a:round/>
          </a:ln>
        </p:spPr>
        <p:style>
          <a:lnRef idx="0"/>
          <a:fillRef idx="0"/>
          <a:effectRef idx="0"/>
          <a:fontRef idx="minor"/>
        </p:style>
      </p:sp>
      <p:sp>
        <p:nvSpPr>
          <p:cNvPr id="210" name="CustomShape 21"/>
          <p:cNvSpPr/>
          <p:nvPr/>
        </p:nvSpPr>
        <p:spPr>
          <a:xfrm>
            <a:off x="1289160" y="4937760"/>
            <a:ext cx="82440" cy="91440"/>
          </a:xfrm>
          <a:prstGeom prst="ellipse">
            <a:avLst/>
          </a:prstGeom>
          <a:solidFill>
            <a:srgbClr val="ff0000"/>
          </a:solidFill>
          <a:ln>
            <a:solidFill>
              <a:srgbClr val="3465a4"/>
            </a:solidFill>
          </a:ln>
        </p:spPr>
        <p:style>
          <a:lnRef idx="0"/>
          <a:fillRef idx="0"/>
          <a:effectRef idx="0"/>
          <a:fontRef idx="minor"/>
        </p:style>
      </p:sp>
      <p:sp>
        <p:nvSpPr>
          <p:cNvPr id="211" name="CustomShape 22"/>
          <p:cNvSpPr/>
          <p:nvPr/>
        </p:nvSpPr>
        <p:spPr>
          <a:xfrm>
            <a:off x="1285920" y="5394960"/>
            <a:ext cx="82440" cy="91440"/>
          </a:xfrm>
          <a:prstGeom prst="ellipse">
            <a:avLst/>
          </a:prstGeom>
          <a:solidFill>
            <a:srgbClr val="ff0000"/>
          </a:solidFill>
          <a:ln>
            <a:solidFill>
              <a:srgbClr val="3465a4"/>
            </a:solidFill>
          </a:ln>
        </p:spPr>
        <p:style>
          <a:lnRef idx="0"/>
          <a:fillRef idx="0"/>
          <a:effectRef idx="0"/>
          <a:fontRef idx="minor"/>
        </p:style>
      </p:sp>
      <p:sp>
        <p:nvSpPr>
          <p:cNvPr id="212" name="CustomShape 23"/>
          <p:cNvSpPr/>
          <p:nvPr/>
        </p:nvSpPr>
        <p:spPr>
          <a:xfrm>
            <a:off x="1282680" y="5212080"/>
            <a:ext cx="82440" cy="91440"/>
          </a:xfrm>
          <a:prstGeom prst="ellipse">
            <a:avLst/>
          </a:prstGeom>
          <a:solidFill>
            <a:srgbClr val="ff0000"/>
          </a:solidFill>
          <a:ln>
            <a:solidFill>
              <a:srgbClr val="3465a4"/>
            </a:solidFill>
          </a:ln>
        </p:spPr>
        <p:style>
          <a:lnRef idx="0"/>
          <a:fillRef idx="0"/>
          <a:effectRef idx="0"/>
          <a:fontRef idx="minor"/>
        </p:style>
      </p:sp>
      <p:sp>
        <p:nvSpPr>
          <p:cNvPr id="213" name="CustomShape 24"/>
          <p:cNvSpPr/>
          <p:nvPr/>
        </p:nvSpPr>
        <p:spPr>
          <a:xfrm>
            <a:off x="1282680" y="5120640"/>
            <a:ext cx="82440" cy="91440"/>
          </a:xfrm>
          <a:prstGeom prst="ellipse">
            <a:avLst/>
          </a:prstGeom>
          <a:solidFill>
            <a:srgbClr val="ff0000"/>
          </a:solidFill>
          <a:ln>
            <a:solidFill>
              <a:srgbClr val="3465a4"/>
            </a:solidFill>
          </a:ln>
        </p:spPr>
        <p:style>
          <a:lnRef idx="0"/>
          <a:fillRef idx="0"/>
          <a:effectRef idx="0"/>
          <a:fontRef idx="minor"/>
        </p:style>
      </p:sp>
      <p:sp>
        <p:nvSpPr>
          <p:cNvPr id="214" name="Line 25"/>
          <p:cNvSpPr/>
          <p:nvPr/>
        </p:nvSpPr>
        <p:spPr>
          <a:xfrm flipH="1">
            <a:off x="1244160" y="5303520"/>
            <a:ext cx="182880" cy="0"/>
          </a:xfrm>
          <a:prstGeom prst="line">
            <a:avLst/>
          </a:prstGeom>
          <a:ln w="29160">
            <a:solidFill>
              <a:srgbClr val="000000"/>
            </a:solidFill>
            <a:round/>
          </a:ln>
        </p:spPr>
        <p:style>
          <a:lnRef idx="0"/>
          <a:fillRef idx="0"/>
          <a:effectRef idx="0"/>
          <a:fontRef idx="minor"/>
        </p:style>
      </p:sp>
      <p:sp>
        <p:nvSpPr>
          <p:cNvPr id="215"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216" name="TextShape 27"/>
          <p:cNvSpPr txBox="1"/>
          <p:nvPr/>
        </p:nvSpPr>
        <p:spPr>
          <a:xfrm>
            <a:off x="1737360" y="5303520"/>
            <a:ext cx="1840320" cy="620640"/>
          </a:xfrm>
          <a:prstGeom prst="rect">
            <a:avLst/>
          </a:prstGeom>
          <a:noFill/>
          <a:ln>
            <a:noFill/>
          </a:ln>
        </p:spPr>
        <p:txBody>
          <a:bodyPr lIns="90000" rIns="90000" tIns="45000" bIns="45000">
            <a:noAutofit/>
          </a:bodyPr>
          <a:p>
            <a:r>
              <a:rPr b="0" lang="en-US" sz="2800" spc="-1" strike="noStrike">
                <a:latin typeface="Arial"/>
              </a:rPr>
              <a:t>p&lt;0.005</a:t>
            </a:r>
            <a:endParaRPr b="0" lang="en-US" sz="2800" spc="-1" strike="noStrike">
              <a:latin typeface="Arial"/>
            </a:endParaRPr>
          </a:p>
        </p:txBody>
      </p:sp>
      <p:sp>
        <p:nvSpPr>
          <p:cNvPr id="217"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solidFill>
                <a:srgbClr val="2a6099"/>
              </a:solidFill>
              <a:latin typeface="Arial"/>
            </a:endParaRPr>
          </a:p>
        </p:txBody>
      </p:sp>
      <p:sp>
        <p:nvSpPr>
          <p:cNvPr id="218"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solidFill>
                <a:srgbClr val="ff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 descr=""/>
          <p:cNvPicPr/>
          <p:nvPr/>
        </p:nvPicPr>
        <p:blipFill>
          <a:blip r:embed="rId1"/>
          <a:srcRect l="11554" t="15979" r="37610" b="19882"/>
          <a:stretch/>
        </p:blipFill>
        <p:spPr>
          <a:xfrm>
            <a:off x="4023360" y="2591640"/>
            <a:ext cx="3200400" cy="1555200"/>
          </a:xfrm>
          <a:prstGeom prst="rect">
            <a:avLst/>
          </a:prstGeom>
          <a:ln>
            <a:noFill/>
          </a:ln>
        </p:spPr>
      </p:pic>
      <p:pic>
        <p:nvPicPr>
          <p:cNvPr id="220" name="" descr=""/>
          <p:cNvPicPr/>
          <p:nvPr/>
        </p:nvPicPr>
        <p:blipFill>
          <a:blip r:embed="rId2"/>
          <a:srcRect l="12683" t="15979" r="35351" b="19882"/>
          <a:stretch/>
        </p:blipFill>
        <p:spPr>
          <a:xfrm>
            <a:off x="1554480" y="2561040"/>
            <a:ext cx="3017520" cy="1585800"/>
          </a:xfrm>
          <a:prstGeom prst="rect">
            <a:avLst/>
          </a:prstGeom>
          <a:ln>
            <a:noFill/>
          </a:ln>
        </p:spPr>
      </p:pic>
      <p:sp>
        <p:nvSpPr>
          <p:cNvPr id="221"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222"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223"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224"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225"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226" name="CustomShape 6"/>
          <p:cNvSpPr/>
          <p:nvPr/>
        </p:nvSpPr>
        <p:spPr>
          <a:xfrm>
            <a:off x="1954800" y="3692160"/>
            <a:ext cx="239760" cy="239760"/>
          </a:xfrm>
          <a:prstGeom prst="ellipse">
            <a:avLst/>
          </a:prstGeom>
          <a:solidFill>
            <a:srgbClr val="729fcf"/>
          </a:solidFill>
          <a:ln>
            <a:solidFill>
              <a:srgbClr val="3465a4"/>
            </a:solidFill>
          </a:ln>
        </p:spPr>
        <p:style>
          <a:lnRef idx="0"/>
          <a:fillRef idx="0"/>
          <a:effectRef idx="0"/>
          <a:fontRef idx="minor"/>
        </p:style>
      </p:sp>
      <p:sp>
        <p:nvSpPr>
          <p:cNvPr id="227" name="CustomShape 7"/>
          <p:cNvSpPr/>
          <p:nvPr/>
        </p:nvSpPr>
        <p:spPr>
          <a:xfrm>
            <a:off x="2412000" y="3692160"/>
            <a:ext cx="239760" cy="239760"/>
          </a:xfrm>
          <a:prstGeom prst="ellipse">
            <a:avLst/>
          </a:prstGeom>
          <a:solidFill>
            <a:srgbClr val="729fcf"/>
          </a:solidFill>
          <a:ln>
            <a:solidFill>
              <a:srgbClr val="3465a4"/>
            </a:solidFill>
          </a:ln>
        </p:spPr>
        <p:style>
          <a:lnRef idx="0"/>
          <a:fillRef idx="0"/>
          <a:effectRef idx="0"/>
          <a:fontRef idx="minor"/>
        </p:style>
      </p:sp>
      <p:sp>
        <p:nvSpPr>
          <p:cNvPr id="228" name="CustomShape 8"/>
          <p:cNvSpPr/>
          <p:nvPr/>
        </p:nvSpPr>
        <p:spPr>
          <a:xfrm>
            <a:off x="3052080" y="3692160"/>
            <a:ext cx="239760" cy="239760"/>
          </a:xfrm>
          <a:prstGeom prst="ellipse">
            <a:avLst/>
          </a:prstGeom>
          <a:solidFill>
            <a:srgbClr val="729fcf"/>
          </a:solidFill>
          <a:ln>
            <a:solidFill>
              <a:srgbClr val="3465a4"/>
            </a:solidFill>
          </a:ln>
        </p:spPr>
        <p:style>
          <a:lnRef idx="0"/>
          <a:fillRef idx="0"/>
          <a:effectRef idx="0"/>
          <a:fontRef idx="minor"/>
        </p:style>
      </p:sp>
      <p:sp>
        <p:nvSpPr>
          <p:cNvPr id="229" name="CustomShape 9"/>
          <p:cNvSpPr/>
          <p:nvPr/>
        </p:nvSpPr>
        <p:spPr>
          <a:xfrm>
            <a:off x="3359880" y="3670200"/>
            <a:ext cx="239760" cy="239760"/>
          </a:xfrm>
          <a:prstGeom prst="ellipse">
            <a:avLst/>
          </a:prstGeom>
          <a:solidFill>
            <a:srgbClr val="729fcf"/>
          </a:solidFill>
          <a:ln>
            <a:solidFill>
              <a:srgbClr val="3465a4"/>
            </a:solidFill>
          </a:ln>
        </p:spPr>
        <p:style>
          <a:lnRef idx="0"/>
          <a:fillRef idx="0"/>
          <a:effectRef idx="0"/>
          <a:fontRef idx="minor"/>
        </p:style>
      </p:sp>
      <p:sp>
        <p:nvSpPr>
          <p:cNvPr id="230" name="CustomShape 10"/>
          <p:cNvSpPr/>
          <p:nvPr/>
        </p:nvSpPr>
        <p:spPr>
          <a:xfrm>
            <a:off x="4972320" y="3657600"/>
            <a:ext cx="239760" cy="239760"/>
          </a:xfrm>
          <a:prstGeom prst="ellipse">
            <a:avLst/>
          </a:prstGeom>
          <a:solidFill>
            <a:srgbClr val="ff0000"/>
          </a:solidFill>
          <a:ln>
            <a:solidFill>
              <a:srgbClr val="3465a4"/>
            </a:solidFill>
          </a:ln>
        </p:spPr>
        <p:style>
          <a:lnRef idx="0"/>
          <a:fillRef idx="0"/>
          <a:effectRef idx="0"/>
          <a:fontRef idx="minor"/>
        </p:style>
      </p:sp>
      <p:sp>
        <p:nvSpPr>
          <p:cNvPr id="231" name="CustomShape 11"/>
          <p:cNvSpPr/>
          <p:nvPr/>
        </p:nvSpPr>
        <p:spPr>
          <a:xfrm>
            <a:off x="6161040" y="3657600"/>
            <a:ext cx="239760" cy="239760"/>
          </a:xfrm>
          <a:prstGeom prst="ellipse">
            <a:avLst/>
          </a:prstGeom>
          <a:solidFill>
            <a:srgbClr val="ff0000"/>
          </a:solidFill>
          <a:ln>
            <a:solidFill>
              <a:srgbClr val="3465a4"/>
            </a:solidFill>
          </a:ln>
        </p:spPr>
        <p:style>
          <a:lnRef idx="0"/>
          <a:fillRef idx="0"/>
          <a:effectRef idx="0"/>
          <a:fontRef idx="minor"/>
        </p:style>
      </p:sp>
      <p:sp>
        <p:nvSpPr>
          <p:cNvPr id="232" name="CustomShape 12"/>
          <p:cNvSpPr/>
          <p:nvPr/>
        </p:nvSpPr>
        <p:spPr>
          <a:xfrm>
            <a:off x="5338080" y="3657600"/>
            <a:ext cx="239760" cy="239760"/>
          </a:xfrm>
          <a:prstGeom prst="ellipse">
            <a:avLst/>
          </a:prstGeom>
          <a:solidFill>
            <a:srgbClr val="ff0000"/>
          </a:solidFill>
          <a:ln>
            <a:solidFill>
              <a:srgbClr val="3465a4"/>
            </a:solidFill>
          </a:ln>
        </p:spPr>
        <p:style>
          <a:lnRef idx="0"/>
          <a:fillRef idx="0"/>
          <a:effectRef idx="0"/>
          <a:fontRef idx="minor"/>
        </p:style>
      </p:sp>
      <p:sp>
        <p:nvSpPr>
          <p:cNvPr id="233" name="CustomShape 13"/>
          <p:cNvSpPr/>
          <p:nvPr/>
        </p:nvSpPr>
        <p:spPr>
          <a:xfrm>
            <a:off x="5486400" y="3657600"/>
            <a:ext cx="239760" cy="239760"/>
          </a:xfrm>
          <a:prstGeom prst="ellipse">
            <a:avLst/>
          </a:prstGeom>
          <a:solidFill>
            <a:srgbClr val="ff0000"/>
          </a:solidFill>
          <a:ln>
            <a:solidFill>
              <a:srgbClr val="3465a4"/>
            </a:solidFill>
          </a:ln>
        </p:spPr>
        <p:style>
          <a:lnRef idx="0"/>
          <a:fillRef idx="0"/>
          <a:effectRef idx="0"/>
          <a:fontRef idx="minor"/>
        </p:style>
      </p:sp>
      <p:sp>
        <p:nvSpPr>
          <p:cNvPr id="234"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235" name="Line 15"/>
          <p:cNvSpPr/>
          <p:nvPr/>
        </p:nvSpPr>
        <p:spPr>
          <a:xfrm flipH="1" flipV="1">
            <a:off x="365760" y="6217200"/>
            <a:ext cx="1371600" cy="720"/>
          </a:xfrm>
          <a:prstGeom prst="line">
            <a:avLst/>
          </a:prstGeom>
          <a:ln w="29160">
            <a:solidFill>
              <a:srgbClr val="000000"/>
            </a:solidFill>
            <a:round/>
          </a:ln>
        </p:spPr>
        <p:style>
          <a:lnRef idx="0"/>
          <a:fillRef idx="0"/>
          <a:effectRef idx="0"/>
          <a:fontRef idx="minor"/>
        </p:style>
      </p:sp>
      <p:sp>
        <p:nvSpPr>
          <p:cNvPr id="236" name="CustomShape 16"/>
          <p:cNvSpPr/>
          <p:nvPr/>
        </p:nvSpPr>
        <p:spPr>
          <a:xfrm>
            <a:off x="557640" y="5943600"/>
            <a:ext cx="82440" cy="91440"/>
          </a:xfrm>
          <a:prstGeom prst="ellipse">
            <a:avLst/>
          </a:prstGeom>
          <a:solidFill>
            <a:srgbClr val="729fcf"/>
          </a:solidFill>
          <a:ln>
            <a:solidFill>
              <a:srgbClr val="3465a4"/>
            </a:solidFill>
          </a:ln>
        </p:spPr>
        <p:style>
          <a:lnRef idx="0"/>
          <a:fillRef idx="0"/>
          <a:effectRef idx="0"/>
          <a:fontRef idx="minor"/>
        </p:style>
      </p:sp>
      <p:sp>
        <p:nvSpPr>
          <p:cNvPr id="237" name="CustomShape 17"/>
          <p:cNvSpPr/>
          <p:nvPr/>
        </p:nvSpPr>
        <p:spPr>
          <a:xfrm>
            <a:off x="560880" y="6126480"/>
            <a:ext cx="82440" cy="91440"/>
          </a:xfrm>
          <a:prstGeom prst="ellipse">
            <a:avLst/>
          </a:prstGeom>
          <a:solidFill>
            <a:srgbClr val="729fcf"/>
          </a:solidFill>
          <a:ln>
            <a:solidFill>
              <a:srgbClr val="3465a4"/>
            </a:solidFill>
          </a:ln>
        </p:spPr>
        <p:style>
          <a:lnRef idx="0"/>
          <a:fillRef idx="0"/>
          <a:effectRef idx="0"/>
          <a:fontRef idx="minor"/>
        </p:style>
      </p:sp>
      <p:sp>
        <p:nvSpPr>
          <p:cNvPr id="238" name="CustomShape 18"/>
          <p:cNvSpPr/>
          <p:nvPr/>
        </p:nvSpPr>
        <p:spPr>
          <a:xfrm>
            <a:off x="557640" y="5852160"/>
            <a:ext cx="82440" cy="91440"/>
          </a:xfrm>
          <a:prstGeom prst="ellipse">
            <a:avLst/>
          </a:prstGeom>
          <a:solidFill>
            <a:srgbClr val="729fcf"/>
          </a:solidFill>
          <a:ln>
            <a:solidFill>
              <a:srgbClr val="3465a4"/>
            </a:solidFill>
          </a:ln>
        </p:spPr>
        <p:style>
          <a:lnRef idx="0"/>
          <a:fillRef idx="0"/>
          <a:effectRef idx="0"/>
          <a:fontRef idx="minor"/>
        </p:style>
      </p:sp>
      <p:sp>
        <p:nvSpPr>
          <p:cNvPr id="239" name="CustomShape 19"/>
          <p:cNvSpPr/>
          <p:nvPr/>
        </p:nvSpPr>
        <p:spPr>
          <a:xfrm>
            <a:off x="548640" y="5669280"/>
            <a:ext cx="82440" cy="91440"/>
          </a:xfrm>
          <a:prstGeom prst="ellipse">
            <a:avLst/>
          </a:prstGeom>
          <a:solidFill>
            <a:srgbClr val="729fcf"/>
          </a:solidFill>
          <a:ln>
            <a:solidFill>
              <a:srgbClr val="3465a4"/>
            </a:solidFill>
          </a:ln>
        </p:spPr>
        <p:style>
          <a:lnRef idx="0"/>
          <a:fillRef idx="0"/>
          <a:effectRef idx="0"/>
          <a:fontRef idx="minor"/>
        </p:style>
      </p:sp>
      <p:sp>
        <p:nvSpPr>
          <p:cNvPr id="240" name="Line 20"/>
          <p:cNvSpPr/>
          <p:nvPr/>
        </p:nvSpPr>
        <p:spPr>
          <a:xfrm flipH="1">
            <a:off x="493200" y="5943600"/>
            <a:ext cx="182880" cy="0"/>
          </a:xfrm>
          <a:prstGeom prst="line">
            <a:avLst/>
          </a:prstGeom>
          <a:ln w="29160">
            <a:solidFill>
              <a:srgbClr val="000000"/>
            </a:solidFill>
            <a:round/>
          </a:ln>
        </p:spPr>
        <p:style>
          <a:lnRef idx="0"/>
          <a:fillRef idx="0"/>
          <a:effectRef idx="0"/>
          <a:fontRef idx="minor"/>
        </p:style>
      </p:sp>
      <p:sp>
        <p:nvSpPr>
          <p:cNvPr id="241" name="CustomShape 21"/>
          <p:cNvSpPr/>
          <p:nvPr/>
        </p:nvSpPr>
        <p:spPr>
          <a:xfrm>
            <a:off x="1285920" y="5472720"/>
            <a:ext cx="82440" cy="91440"/>
          </a:xfrm>
          <a:prstGeom prst="ellipse">
            <a:avLst/>
          </a:prstGeom>
          <a:solidFill>
            <a:srgbClr val="ff0000"/>
          </a:solidFill>
          <a:ln>
            <a:solidFill>
              <a:srgbClr val="3465a4"/>
            </a:solidFill>
          </a:ln>
        </p:spPr>
        <p:style>
          <a:lnRef idx="0"/>
          <a:fillRef idx="0"/>
          <a:effectRef idx="0"/>
          <a:fontRef idx="minor"/>
        </p:style>
      </p:sp>
      <p:sp>
        <p:nvSpPr>
          <p:cNvPr id="242" name="CustomShape 22"/>
          <p:cNvSpPr/>
          <p:nvPr/>
        </p:nvSpPr>
        <p:spPr>
          <a:xfrm>
            <a:off x="1285920" y="5394960"/>
            <a:ext cx="82440" cy="91440"/>
          </a:xfrm>
          <a:prstGeom prst="ellipse">
            <a:avLst/>
          </a:prstGeom>
          <a:solidFill>
            <a:srgbClr val="ff0000"/>
          </a:solidFill>
          <a:ln>
            <a:solidFill>
              <a:srgbClr val="3465a4"/>
            </a:solidFill>
          </a:ln>
        </p:spPr>
        <p:style>
          <a:lnRef idx="0"/>
          <a:fillRef idx="0"/>
          <a:effectRef idx="0"/>
          <a:fontRef idx="minor"/>
        </p:style>
      </p:sp>
      <p:sp>
        <p:nvSpPr>
          <p:cNvPr id="243" name="CustomShape 23"/>
          <p:cNvSpPr/>
          <p:nvPr/>
        </p:nvSpPr>
        <p:spPr>
          <a:xfrm>
            <a:off x="1282680" y="5303520"/>
            <a:ext cx="82440" cy="91440"/>
          </a:xfrm>
          <a:prstGeom prst="ellipse">
            <a:avLst/>
          </a:prstGeom>
          <a:solidFill>
            <a:srgbClr val="ff0000"/>
          </a:solidFill>
          <a:ln>
            <a:solidFill>
              <a:srgbClr val="3465a4"/>
            </a:solidFill>
          </a:ln>
        </p:spPr>
        <p:style>
          <a:lnRef idx="0"/>
          <a:fillRef idx="0"/>
          <a:effectRef idx="0"/>
          <a:fontRef idx="minor"/>
        </p:style>
      </p:sp>
      <p:sp>
        <p:nvSpPr>
          <p:cNvPr id="244" name="CustomShape 24"/>
          <p:cNvSpPr/>
          <p:nvPr/>
        </p:nvSpPr>
        <p:spPr>
          <a:xfrm>
            <a:off x="1282680" y="5120640"/>
            <a:ext cx="82440" cy="91440"/>
          </a:xfrm>
          <a:prstGeom prst="ellipse">
            <a:avLst/>
          </a:prstGeom>
          <a:solidFill>
            <a:srgbClr val="ff0000"/>
          </a:solidFill>
          <a:ln>
            <a:solidFill>
              <a:srgbClr val="3465a4"/>
            </a:solidFill>
          </a:ln>
        </p:spPr>
        <p:style>
          <a:lnRef idx="0"/>
          <a:fillRef idx="0"/>
          <a:effectRef idx="0"/>
          <a:fontRef idx="minor"/>
        </p:style>
      </p:sp>
      <p:sp>
        <p:nvSpPr>
          <p:cNvPr id="245" name="Line 25"/>
          <p:cNvSpPr/>
          <p:nvPr/>
        </p:nvSpPr>
        <p:spPr>
          <a:xfrm flipH="1">
            <a:off x="1244160" y="5303520"/>
            <a:ext cx="182880" cy="0"/>
          </a:xfrm>
          <a:prstGeom prst="line">
            <a:avLst/>
          </a:prstGeom>
          <a:ln w="29160">
            <a:solidFill>
              <a:srgbClr val="000000"/>
            </a:solidFill>
            <a:round/>
          </a:ln>
        </p:spPr>
        <p:style>
          <a:lnRef idx="0"/>
          <a:fillRef idx="0"/>
          <a:effectRef idx="0"/>
          <a:fontRef idx="minor"/>
        </p:style>
      </p:sp>
      <p:sp>
        <p:nvSpPr>
          <p:cNvPr id="246"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247" name="TextShape 27"/>
          <p:cNvSpPr txBox="1"/>
          <p:nvPr/>
        </p:nvSpPr>
        <p:spPr>
          <a:xfrm>
            <a:off x="1737360" y="5303520"/>
            <a:ext cx="1840320" cy="620640"/>
          </a:xfrm>
          <a:prstGeom prst="rect">
            <a:avLst/>
          </a:prstGeom>
          <a:noFill/>
          <a:ln>
            <a:noFill/>
          </a:ln>
        </p:spPr>
        <p:txBody>
          <a:bodyPr lIns="90000" rIns="90000" tIns="45000" bIns="45000">
            <a:noAutofit/>
          </a:bodyPr>
          <a:p>
            <a:r>
              <a:rPr b="0" lang="en-US" sz="2800" spc="-1" strike="noStrike">
                <a:latin typeface="Arial"/>
              </a:rPr>
              <a:t>p&lt;0.005</a:t>
            </a:r>
            <a:endParaRPr b="0" lang="en-US" sz="2800" spc="-1" strike="noStrike">
              <a:latin typeface="Arial"/>
            </a:endParaRPr>
          </a:p>
        </p:txBody>
      </p:sp>
      <p:sp>
        <p:nvSpPr>
          <p:cNvPr id="248"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solidFill>
                <a:srgbClr val="2a6099"/>
              </a:solidFill>
              <a:latin typeface="Arial"/>
            </a:endParaRPr>
          </a:p>
        </p:txBody>
      </p:sp>
      <p:sp>
        <p:nvSpPr>
          <p:cNvPr id="249"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solidFill>
                <a:srgbClr val="ff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 descr=""/>
          <p:cNvPicPr/>
          <p:nvPr/>
        </p:nvPicPr>
        <p:blipFill>
          <a:blip r:embed="rId1"/>
          <a:srcRect l="11554" t="15979" r="37610" b="19882"/>
          <a:stretch/>
        </p:blipFill>
        <p:spPr>
          <a:xfrm>
            <a:off x="4023360" y="2591640"/>
            <a:ext cx="3200400" cy="1555200"/>
          </a:xfrm>
          <a:prstGeom prst="rect">
            <a:avLst/>
          </a:prstGeom>
          <a:ln>
            <a:noFill/>
          </a:ln>
        </p:spPr>
      </p:pic>
      <p:pic>
        <p:nvPicPr>
          <p:cNvPr id="251" name="" descr=""/>
          <p:cNvPicPr/>
          <p:nvPr/>
        </p:nvPicPr>
        <p:blipFill>
          <a:blip r:embed="rId2"/>
          <a:srcRect l="12683" t="15979" r="35351" b="19882"/>
          <a:stretch/>
        </p:blipFill>
        <p:spPr>
          <a:xfrm>
            <a:off x="1554480" y="2561040"/>
            <a:ext cx="3017520" cy="1585800"/>
          </a:xfrm>
          <a:prstGeom prst="rect">
            <a:avLst/>
          </a:prstGeom>
          <a:ln>
            <a:noFill/>
          </a:ln>
        </p:spPr>
      </p:pic>
      <p:sp>
        <p:nvSpPr>
          <p:cNvPr id="252"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253"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254"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255"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256"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257" name="CustomShape 6"/>
          <p:cNvSpPr/>
          <p:nvPr/>
        </p:nvSpPr>
        <p:spPr>
          <a:xfrm>
            <a:off x="1954800" y="3692160"/>
            <a:ext cx="239760" cy="239760"/>
          </a:xfrm>
          <a:prstGeom prst="ellipse">
            <a:avLst/>
          </a:prstGeom>
          <a:solidFill>
            <a:srgbClr val="729fcf"/>
          </a:solidFill>
          <a:ln>
            <a:solidFill>
              <a:srgbClr val="3465a4"/>
            </a:solidFill>
          </a:ln>
        </p:spPr>
        <p:style>
          <a:lnRef idx="0"/>
          <a:fillRef idx="0"/>
          <a:effectRef idx="0"/>
          <a:fontRef idx="minor"/>
        </p:style>
      </p:sp>
      <p:sp>
        <p:nvSpPr>
          <p:cNvPr id="258" name="CustomShape 7"/>
          <p:cNvSpPr/>
          <p:nvPr/>
        </p:nvSpPr>
        <p:spPr>
          <a:xfrm>
            <a:off x="2194560" y="3692160"/>
            <a:ext cx="239760" cy="239760"/>
          </a:xfrm>
          <a:prstGeom prst="ellipse">
            <a:avLst/>
          </a:prstGeom>
          <a:solidFill>
            <a:srgbClr val="729fcf"/>
          </a:solidFill>
          <a:ln>
            <a:solidFill>
              <a:srgbClr val="3465a4"/>
            </a:solidFill>
          </a:ln>
        </p:spPr>
        <p:style>
          <a:lnRef idx="0"/>
          <a:fillRef idx="0"/>
          <a:effectRef idx="0"/>
          <a:fontRef idx="minor"/>
        </p:style>
      </p:sp>
      <p:sp>
        <p:nvSpPr>
          <p:cNvPr id="259" name="CustomShape 8"/>
          <p:cNvSpPr/>
          <p:nvPr/>
        </p:nvSpPr>
        <p:spPr>
          <a:xfrm>
            <a:off x="4206240" y="3692160"/>
            <a:ext cx="239760" cy="239760"/>
          </a:xfrm>
          <a:prstGeom prst="ellipse">
            <a:avLst/>
          </a:prstGeom>
          <a:solidFill>
            <a:srgbClr val="729fcf"/>
          </a:solidFill>
          <a:ln>
            <a:solidFill>
              <a:srgbClr val="3465a4"/>
            </a:solidFill>
          </a:ln>
        </p:spPr>
        <p:style>
          <a:lnRef idx="0"/>
          <a:fillRef idx="0"/>
          <a:effectRef idx="0"/>
          <a:fontRef idx="minor"/>
        </p:style>
      </p:sp>
      <p:sp>
        <p:nvSpPr>
          <p:cNvPr id="260" name="CustomShape 9"/>
          <p:cNvSpPr/>
          <p:nvPr/>
        </p:nvSpPr>
        <p:spPr>
          <a:xfrm>
            <a:off x="3359880" y="3670200"/>
            <a:ext cx="239760" cy="239760"/>
          </a:xfrm>
          <a:prstGeom prst="ellipse">
            <a:avLst/>
          </a:prstGeom>
          <a:solidFill>
            <a:srgbClr val="729fcf"/>
          </a:solidFill>
          <a:ln>
            <a:solidFill>
              <a:srgbClr val="3465a4"/>
            </a:solidFill>
          </a:ln>
        </p:spPr>
        <p:style>
          <a:lnRef idx="0"/>
          <a:fillRef idx="0"/>
          <a:effectRef idx="0"/>
          <a:fontRef idx="minor"/>
        </p:style>
      </p:sp>
      <p:sp>
        <p:nvSpPr>
          <p:cNvPr id="261" name="CustomShape 10"/>
          <p:cNvSpPr/>
          <p:nvPr/>
        </p:nvSpPr>
        <p:spPr>
          <a:xfrm>
            <a:off x="4606560" y="3692160"/>
            <a:ext cx="239760" cy="239760"/>
          </a:xfrm>
          <a:prstGeom prst="ellipse">
            <a:avLst/>
          </a:prstGeom>
          <a:solidFill>
            <a:srgbClr val="ff0000"/>
          </a:solidFill>
          <a:ln>
            <a:solidFill>
              <a:srgbClr val="3465a4"/>
            </a:solidFill>
          </a:ln>
        </p:spPr>
        <p:style>
          <a:lnRef idx="0"/>
          <a:fillRef idx="0"/>
          <a:effectRef idx="0"/>
          <a:fontRef idx="minor"/>
        </p:style>
      </p:sp>
      <p:sp>
        <p:nvSpPr>
          <p:cNvPr id="262" name="CustomShape 11"/>
          <p:cNvSpPr/>
          <p:nvPr/>
        </p:nvSpPr>
        <p:spPr>
          <a:xfrm>
            <a:off x="6492240" y="3657600"/>
            <a:ext cx="239760" cy="239760"/>
          </a:xfrm>
          <a:prstGeom prst="ellipse">
            <a:avLst/>
          </a:prstGeom>
          <a:solidFill>
            <a:srgbClr val="ff0000"/>
          </a:solidFill>
          <a:ln>
            <a:solidFill>
              <a:srgbClr val="3465a4"/>
            </a:solidFill>
          </a:ln>
        </p:spPr>
        <p:style>
          <a:lnRef idx="0"/>
          <a:fillRef idx="0"/>
          <a:effectRef idx="0"/>
          <a:fontRef idx="minor"/>
        </p:style>
      </p:sp>
      <p:sp>
        <p:nvSpPr>
          <p:cNvPr id="263" name="CustomShape 12"/>
          <p:cNvSpPr/>
          <p:nvPr/>
        </p:nvSpPr>
        <p:spPr>
          <a:xfrm>
            <a:off x="4937760" y="3692160"/>
            <a:ext cx="239760" cy="239760"/>
          </a:xfrm>
          <a:prstGeom prst="ellipse">
            <a:avLst/>
          </a:prstGeom>
          <a:solidFill>
            <a:srgbClr val="ff0000"/>
          </a:solidFill>
          <a:ln>
            <a:solidFill>
              <a:srgbClr val="3465a4"/>
            </a:solidFill>
          </a:ln>
        </p:spPr>
        <p:style>
          <a:lnRef idx="0"/>
          <a:fillRef idx="0"/>
          <a:effectRef idx="0"/>
          <a:fontRef idx="minor"/>
        </p:style>
      </p:sp>
      <p:sp>
        <p:nvSpPr>
          <p:cNvPr id="264" name="CustomShape 13"/>
          <p:cNvSpPr/>
          <p:nvPr/>
        </p:nvSpPr>
        <p:spPr>
          <a:xfrm>
            <a:off x="5726160" y="3657600"/>
            <a:ext cx="239760" cy="239760"/>
          </a:xfrm>
          <a:prstGeom prst="ellipse">
            <a:avLst/>
          </a:prstGeom>
          <a:solidFill>
            <a:srgbClr val="ff0000"/>
          </a:solidFill>
          <a:ln>
            <a:solidFill>
              <a:srgbClr val="3465a4"/>
            </a:solidFill>
          </a:ln>
        </p:spPr>
        <p:style>
          <a:lnRef idx="0"/>
          <a:fillRef idx="0"/>
          <a:effectRef idx="0"/>
          <a:fontRef idx="minor"/>
        </p:style>
      </p:sp>
      <p:sp>
        <p:nvSpPr>
          <p:cNvPr id="265"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266" name="Line 15"/>
          <p:cNvSpPr/>
          <p:nvPr/>
        </p:nvSpPr>
        <p:spPr>
          <a:xfrm flipH="1" flipV="1">
            <a:off x="365760" y="6217200"/>
            <a:ext cx="1371600" cy="720"/>
          </a:xfrm>
          <a:prstGeom prst="line">
            <a:avLst/>
          </a:prstGeom>
          <a:ln w="29160">
            <a:solidFill>
              <a:srgbClr val="000000"/>
            </a:solidFill>
            <a:round/>
          </a:ln>
        </p:spPr>
        <p:style>
          <a:lnRef idx="0"/>
          <a:fillRef idx="0"/>
          <a:effectRef idx="0"/>
          <a:fontRef idx="minor"/>
        </p:style>
      </p:sp>
      <p:sp>
        <p:nvSpPr>
          <p:cNvPr id="267" name="CustomShape 16"/>
          <p:cNvSpPr/>
          <p:nvPr/>
        </p:nvSpPr>
        <p:spPr>
          <a:xfrm>
            <a:off x="560880" y="6035040"/>
            <a:ext cx="82440" cy="91440"/>
          </a:xfrm>
          <a:prstGeom prst="ellipse">
            <a:avLst/>
          </a:prstGeom>
          <a:solidFill>
            <a:srgbClr val="729fcf"/>
          </a:solidFill>
          <a:ln>
            <a:solidFill>
              <a:srgbClr val="3465a4"/>
            </a:solidFill>
          </a:ln>
        </p:spPr>
        <p:style>
          <a:lnRef idx="0"/>
          <a:fillRef idx="0"/>
          <a:effectRef idx="0"/>
          <a:fontRef idx="minor"/>
        </p:style>
      </p:sp>
      <p:sp>
        <p:nvSpPr>
          <p:cNvPr id="268" name="CustomShape 17"/>
          <p:cNvSpPr/>
          <p:nvPr/>
        </p:nvSpPr>
        <p:spPr>
          <a:xfrm>
            <a:off x="560880" y="6126480"/>
            <a:ext cx="82440" cy="91440"/>
          </a:xfrm>
          <a:prstGeom prst="ellipse">
            <a:avLst/>
          </a:prstGeom>
          <a:solidFill>
            <a:srgbClr val="729fcf"/>
          </a:solidFill>
          <a:ln>
            <a:solidFill>
              <a:srgbClr val="3465a4"/>
            </a:solidFill>
          </a:ln>
        </p:spPr>
        <p:style>
          <a:lnRef idx="0"/>
          <a:fillRef idx="0"/>
          <a:effectRef idx="0"/>
          <a:fontRef idx="minor"/>
        </p:style>
      </p:sp>
      <p:sp>
        <p:nvSpPr>
          <p:cNvPr id="269" name="CustomShape 18"/>
          <p:cNvSpPr/>
          <p:nvPr/>
        </p:nvSpPr>
        <p:spPr>
          <a:xfrm>
            <a:off x="557640" y="5852160"/>
            <a:ext cx="82440" cy="91440"/>
          </a:xfrm>
          <a:prstGeom prst="ellipse">
            <a:avLst/>
          </a:prstGeom>
          <a:solidFill>
            <a:srgbClr val="729fcf"/>
          </a:solidFill>
          <a:ln>
            <a:solidFill>
              <a:srgbClr val="3465a4"/>
            </a:solidFill>
          </a:ln>
        </p:spPr>
        <p:style>
          <a:lnRef idx="0"/>
          <a:fillRef idx="0"/>
          <a:effectRef idx="0"/>
          <a:fontRef idx="minor"/>
        </p:style>
      </p:sp>
      <p:sp>
        <p:nvSpPr>
          <p:cNvPr id="270" name="CustomShape 19"/>
          <p:cNvSpPr/>
          <p:nvPr/>
        </p:nvSpPr>
        <p:spPr>
          <a:xfrm>
            <a:off x="557640" y="5577840"/>
            <a:ext cx="82440" cy="91440"/>
          </a:xfrm>
          <a:prstGeom prst="ellipse">
            <a:avLst/>
          </a:prstGeom>
          <a:solidFill>
            <a:srgbClr val="729fcf"/>
          </a:solidFill>
          <a:ln>
            <a:solidFill>
              <a:srgbClr val="3465a4"/>
            </a:solidFill>
          </a:ln>
        </p:spPr>
        <p:style>
          <a:lnRef idx="0"/>
          <a:fillRef idx="0"/>
          <a:effectRef idx="0"/>
          <a:fontRef idx="minor"/>
        </p:style>
      </p:sp>
      <p:sp>
        <p:nvSpPr>
          <p:cNvPr id="271" name="Line 20"/>
          <p:cNvSpPr/>
          <p:nvPr/>
        </p:nvSpPr>
        <p:spPr>
          <a:xfrm flipH="1">
            <a:off x="493200" y="5943600"/>
            <a:ext cx="182880" cy="0"/>
          </a:xfrm>
          <a:prstGeom prst="line">
            <a:avLst/>
          </a:prstGeom>
          <a:ln w="29160">
            <a:solidFill>
              <a:srgbClr val="000000"/>
            </a:solidFill>
            <a:round/>
          </a:ln>
        </p:spPr>
        <p:style>
          <a:lnRef idx="0"/>
          <a:fillRef idx="0"/>
          <a:effectRef idx="0"/>
          <a:fontRef idx="minor"/>
        </p:style>
      </p:sp>
      <p:sp>
        <p:nvSpPr>
          <p:cNvPr id="272" name="CustomShape 21"/>
          <p:cNvSpPr/>
          <p:nvPr/>
        </p:nvSpPr>
        <p:spPr>
          <a:xfrm>
            <a:off x="1280160" y="5394960"/>
            <a:ext cx="82440" cy="91440"/>
          </a:xfrm>
          <a:prstGeom prst="ellipse">
            <a:avLst/>
          </a:prstGeom>
          <a:solidFill>
            <a:srgbClr val="ff0000"/>
          </a:solidFill>
          <a:ln>
            <a:solidFill>
              <a:srgbClr val="3465a4"/>
            </a:solidFill>
          </a:ln>
        </p:spPr>
        <p:style>
          <a:lnRef idx="0"/>
          <a:fillRef idx="0"/>
          <a:effectRef idx="0"/>
          <a:fontRef idx="minor"/>
        </p:style>
      </p:sp>
      <p:sp>
        <p:nvSpPr>
          <p:cNvPr id="273" name="CustomShape 22"/>
          <p:cNvSpPr/>
          <p:nvPr/>
        </p:nvSpPr>
        <p:spPr>
          <a:xfrm>
            <a:off x="1289160" y="5577840"/>
            <a:ext cx="82440" cy="91440"/>
          </a:xfrm>
          <a:prstGeom prst="ellipse">
            <a:avLst/>
          </a:prstGeom>
          <a:solidFill>
            <a:srgbClr val="ff0000"/>
          </a:solidFill>
          <a:ln>
            <a:solidFill>
              <a:srgbClr val="3465a4"/>
            </a:solidFill>
          </a:ln>
        </p:spPr>
        <p:style>
          <a:lnRef idx="0"/>
          <a:fillRef idx="0"/>
          <a:effectRef idx="0"/>
          <a:fontRef idx="minor"/>
        </p:style>
      </p:sp>
      <p:sp>
        <p:nvSpPr>
          <p:cNvPr id="274" name="CustomShape 23"/>
          <p:cNvSpPr/>
          <p:nvPr/>
        </p:nvSpPr>
        <p:spPr>
          <a:xfrm>
            <a:off x="1282680" y="5212080"/>
            <a:ext cx="82440" cy="91440"/>
          </a:xfrm>
          <a:prstGeom prst="ellipse">
            <a:avLst/>
          </a:prstGeom>
          <a:solidFill>
            <a:srgbClr val="ff0000"/>
          </a:solidFill>
          <a:ln>
            <a:solidFill>
              <a:srgbClr val="3465a4"/>
            </a:solidFill>
          </a:ln>
        </p:spPr>
        <p:style>
          <a:lnRef idx="0"/>
          <a:fillRef idx="0"/>
          <a:effectRef idx="0"/>
          <a:fontRef idx="minor"/>
        </p:style>
      </p:sp>
      <p:sp>
        <p:nvSpPr>
          <p:cNvPr id="275" name="CustomShape 24"/>
          <p:cNvSpPr/>
          <p:nvPr/>
        </p:nvSpPr>
        <p:spPr>
          <a:xfrm>
            <a:off x="1280160" y="5029200"/>
            <a:ext cx="82440" cy="91440"/>
          </a:xfrm>
          <a:prstGeom prst="ellipse">
            <a:avLst/>
          </a:prstGeom>
          <a:solidFill>
            <a:srgbClr val="ff0000"/>
          </a:solidFill>
          <a:ln>
            <a:solidFill>
              <a:srgbClr val="3465a4"/>
            </a:solidFill>
          </a:ln>
        </p:spPr>
        <p:style>
          <a:lnRef idx="0"/>
          <a:fillRef idx="0"/>
          <a:effectRef idx="0"/>
          <a:fontRef idx="minor"/>
        </p:style>
      </p:sp>
      <p:sp>
        <p:nvSpPr>
          <p:cNvPr id="276" name="Line 25"/>
          <p:cNvSpPr/>
          <p:nvPr/>
        </p:nvSpPr>
        <p:spPr>
          <a:xfrm flipH="1">
            <a:off x="1244160" y="5303520"/>
            <a:ext cx="182880" cy="0"/>
          </a:xfrm>
          <a:prstGeom prst="line">
            <a:avLst/>
          </a:prstGeom>
          <a:ln w="29160">
            <a:solidFill>
              <a:srgbClr val="000000"/>
            </a:solidFill>
            <a:round/>
          </a:ln>
        </p:spPr>
        <p:style>
          <a:lnRef idx="0"/>
          <a:fillRef idx="0"/>
          <a:effectRef idx="0"/>
          <a:fontRef idx="minor"/>
        </p:style>
      </p:sp>
      <p:sp>
        <p:nvSpPr>
          <p:cNvPr id="277"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278" name="TextShape 27"/>
          <p:cNvSpPr txBox="1"/>
          <p:nvPr/>
        </p:nvSpPr>
        <p:spPr>
          <a:xfrm>
            <a:off x="1737360" y="5303520"/>
            <a:ext cx="1840320" cy="620640"/>
          </a:xfrm>
          <a:prstGeom prst="rect">
            <a:avLst/>
          </a:prstGeom>
          <a:noFill/>
          <a:ln>
            <a:noFill/>
          </a:ln>
        </p:spPr>
        <p:txBody>
          <a:bodyPr lIns="90000" rIns="90000" tIns="45000" bIns="45000">
            <a:noAutofit/>
          </a:bodyPr>
          <a:p>
            <a:r>
              <a:rPr b="0" lang="en-US" sz="2800" spc="-1" strike="noStrike">
                <a:latin typeface="Arial"/>
              </a:rPr>
              <a:t>p&lt;0.005</a:t>
            </a:r>
            <a:endParaRPr b="0" lang="en-US" sz="2800" spc="-1" strike="noStrike">
              <a:latin typeface="Arial"/>
            </a:endParaRPr>
          </a:p>
        </p:txBody>
      </p:sp>
      <p:sp>
        <p:nvSpPr>
          <p:cNvPr id="279"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solidFill>
                <a:srgbClr val="2a6099"/>
              </a:solidFill>
              <a:latin typeface="Arial"/>
            </a:endParaRPr>
          </a:p>
        </p:txBody>
      </p:sp>
      <p:sp>
        <p:nvSpPr>
          <p:cNvPr id="280"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solidFill>
                <a:srgbClr val="ff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 descr=""/>
          <p:cNvPicPr/>
          <p:nvPr/>
        </p:nvPicPr>
        <p:blipFill>
          <a:blip r:embed="rId1"/>
          <a:srcRect l="11554" t="15979" r="37610" b="19882"/>
          <a:stretch/>
        </p:blipFill>
        <p:spPr>
          <a:xfrm>
            <a:off x="4023360" y="2591640"/>
            <a:ext cx="3200400" cy="1555200"/>
          </a:xfrm>
          <a:prstGeom prst="rect">
            <a:avLst/>
          </a:prstGeom>
          <a:ln>
            <a:noFill/>
          </a:ln>
        </p:spPr>
      </p:pic>
      <p:pic>
        <p:nvPicPr>
          <p:cNvPr id="282" name="" descr=""/>
          <p:cNvPicPr/>
          <p:nvPr/>
        </p:nvPicPr>
        <p:blipFill>
          <a:blip r:embed="rId2"/>
          <a:srcRect l="12683" t="15979" r="35351" b="19882"/>
          <a:stretch/>
        </p:blipFill>
        <p:spPr>
          <a:xfrm>
            <a:off x="1554480" y="2561040"/>
            <a:ext cx="3017520" cy="1585800"/>
          </a:xfrm>
          <a:prstGeom prst="rect">
            <a:avLst/>
          </a:prstGeom>
          <a:ln>
            <a:noFill/>
          </a:ln>
        </p:spPr>
      </p:pic>
      <p:sp>
        <p:nvSpPr>
          <p:cNvPr id="283"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284"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285"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a:t>
            </a:r>
            <a:r>
              <a:rPr b="0" lang="en-US" sz="2800" spc="-1" strike="noStrike">
                <a:latin typeface="Arial"/>
              </a:rPr>
              <a:t>“Power”?</a:t>
            </a:r>
            <a:endParaRPr b="0" lang="en-US" sz="2800" spc="-1" strike="noStrike">
              <a:latin typeface="Arial"/>
            </a:endParaRPr>
          </a:p>
        </p:txBody>
      </p:sp>
      <p:sp>
        <p:nvSpPr>
          <p:cNvPr id="286"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287"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288" name="CustomShape 6"/>
          <p:cNvSpPr/>
          <p:nvPr/>
        </p:nvSpPr>
        <p:spPr>
          <a:xfrm>
            <a:off x="1954800" y="3692160"/>
            <a:ext cx="239760" cy="239760"/>
          </a:xfrm>
          <a:prstGeom prst="ellipse">
            <a:avLst/>
          </a:prstGeom>
          <a:solidFill>
            <a:srgbClr val="729fcf"/>
          </a:solidFill>
          <a:ln>
            <a:solidFill>
              <a:srgbClr val="3465a4"/>
            </a:solidFill>
          </a:ln>
        </p:spPr>
        <p:style>
          <a:lnRef idx="0"/>
          <a:fillRef idx="0"/>
          <a:effectRef idx="0"/>
          <a:fontRef idx="minor"/>
        </p:style>
      </p:sp>
      <p:sp>
        <p:nvSpPr>
          <p:cNvPr id="289" name="CustomShape 7"/>
          <p:cNvSpPr/>
          <p:nvPr/>
        </p:nvSpPr>
        <p:spPr>
          <a:xfrm>
            <a:off x="2412000" y="3692160"/>
            <a:ext cx="239760" cy="239760"/>
          </a:xfrm>
          <a:prstGeom prst="ellipse">
            <a:avLst/>
          </a:prstGeom>
          <a:solidFill>
            <a:srgbClr val="729fcf"/>
          </a:solidFill>
          <a:ln>
            <a:solidFill>
              <a:srgbClr val="3465a4"/>
            </a:solidFill>
          </a:ln>
        </p:spPr>
        <p:style>
          <a:lnRef idx="0"/>
          <a:fillRef idx="0"/>
          <a:effectRef idx="0"/>
          <a:fontRef idx="minor"/>
        </p:style>
      </p:sp>
      <p:sp>
        <p:nvSpPr>
          <p:cNvPr id="290" name="CustomShape 8"/>
          <p:cNvSpPr/>
          <p:nvPr/>
        </p:nvSpPr>
        <p:spPr>
          <a:xfrm>
            <a:off x="3052080" y="3692160"/>
            <a:ext cx="239760" cy="239760"/>
          </a:xfrm>
          <a:prstGeom prst="ellipse">
            <a:avLst/>
          </a:prstGeom>
          <a:solidFill>
            <a:srgbClr val="729fcf"/>
          </a:solidFill>
          <a:ln>
            <a:solidFill>
              <a:srgbClr val="3465a4"/>
            </a:solidFill>
          </a:ln>
        </p:spPr>
        <p:style>
          <a:lnRef idx="0"/>
          <a:fillRef idx="0"/>
          <a:effectRef idx="0"/>
          <a:fontRef idx="minor"/>
        </p:style>
      </p:sp>
      <p:sp>
        <p:nvSpPr>
          <p:cNvPr id="291" name="CustomShape 9"/>
          <p:cNvSpPr/>
          <p:nvPr/>
        </p:nvSpPr>
        <p:spPr>
          <a:xfrm>
            <a:off x="3359880" y="3670200"/>
            <a:ext cx="239760" cy="239760"/>
          </a:xfrm>
          <a:prstGeom prst="ellipse">
            <a:avLst/>
          </a:prstGeom>
          <a:solidFill>
            <a:srgbClr val="729fcf"/>
          </a:solidFill>
          <a:ln>
            <a:solidFill>
              <a:srgbClr val="3465a4"/>
            </a:solidFill>
          </a:ln>
        </p:spPr>
        <p:style>
          <a:lnRef idx="0"/>
          <a:fillRef idx="0"/>
          <a:effectRef idx="0"/>
          <a:fontRef idx="minor"/>
        </p:style>
      </p:sp>
      <p:sp>
        <p:nvSpPr>
          <p:cNvPr id="292" name="CustomShape 10"/>
          <p:cNvSpPr/>
          <p:nvPr/>
        </p:nvSpPr>
        <p:spPr>
          <a:xfrm>
            <a:off x="4972320" y="3657600"/>
            <a:ext cx="239760" cy="239760"/>
          </a:xfrm>
          <a:prstGeom prst="ellipse">
            <a:avLst/>
          </a:prstGeom>
          <a:solidFill>
            <a:srgbClr val="ff0000"/>
          </a:solidFill>
          <a:ln>
            <a:solidFill>
              <a:srgbClr val="3465a4"/>
            </a:solidFill>
          </a:ln>
        </p:spPr>
        <p:style>
          <a:lnRef idx="0"/>
          <a:fillRef idx="0"/>
          <a:effectRef idx="0"/>
          <a:fontRef idx="minor"/>
        </p:style>
      </p:sp>
      <p:sp>
        <p:nvSpPr>
          <p:cNvPr id="293" name="CustomShape 11"/>
          <p:cNvSpPr/>
          <p:nvPr/>
        </p:nvSpPr>
        <p:spPr>
          <a:xfrm>
            <a:off x="6161040" y="3657600"/>
            <a:ext cx="239760" cy="239760"/>
          </a:xfrm>
          <a:prstGeom prst="ellipse">
            <a:avLst/>
          </a:prstGeom>
          <a:solidFill>
            <a:srgbClr val="ff0000"/>
          </a:solidFill>
          <a:ln>
            <a:solidFill>
              <a:srgbClr val="3465a4"/>
            </a:solidFill>
          </a:ln>
        </p:spPr>
        <p:style>
          <a:lnRef idx="0"/>
          <a:fillRef idx="0"/>
          <a:effectRef idx="0"/>
          <a:fontRef idx="minor"/>
        </p:style>
      </p:sp>
      <p:sp>
        <p:nvSpPr>
          <p:cNvPr id="294" name="CustomShape 12"/>
          <p:cNvSpPr/>
          <p:nvPr/>
        </p:nvSpPr>
        <p:spPr>
          <a:xfrm>
            <a:off x="5338080" y="3657600"/>
            <a:ext cx="239760" cy="239760"/>
          </a:xfrm>
          <a:prstGeom prst="ellipse">
            <a:avLst/>
          </a:prstGeom>
          <a:solidFill>
            <a:srgbClr val="ff0000"/>
          </a:solidFill>
          <a:ln>
            <a:solidFill>
              <a:srgbClr val="3465a4"/>
            </a:solidFill>
          </a:ln>
        </p:spPr>
        <p:style>
          <a:lnRef idx="0"/>
          <a:fillRef idx="0"/>
          <a:effectRef idx="0"/>
          <a:fontRef idx="minor"/>
        </p:style>
      </p:sp>
      <p:sp>
        <p:nvSpPr>
          <p:cNvPr id="295" name="CustomShape 13"/>
          <p:cNvSpPr/>
          <p:nvPr/>
        </p:nvSpPr>
        <p:spPr>
          <a:xfrm>
            <a:off x="5486400" y="3657600"/>
            <a:ext cx="239760" cy="239760"/>
          </a:xfrm>
          <a:prstGeom prst="ellipse">
            <a:avLst/>
          </a:prstGeom>
          <a:solidFill>
            <a:srgbClr val="ff0000"/>
          </a:solidFill>
          <a:ln>
            <a:solidFill>
              <a:srgbClr val="3465a4"/>
            </a:solidFill>
          </a:ln>
        </p:spPr>
        <p:style>
          <a:lnRef idx="0"/>
          <a:fillRef idx="0"/>
          <a:effectRef idx="0"/>
          <a:fontRef idx="minor"/>
        </p:style>
      </p:sp>
      <p:sp>
        <p:nvSpPr>
          <p:cNvPr id="296"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297" name="Line 15"/>
          <p:cNvSpPr/>
          <p:nvPr/>
        </p:nvSpPr>
        <p:spPr>
          <a:xfrm flipH="1" flipV="1">
            <a:off x="365760" y="6217200"/>
            <a:ext cx="1371600" cy="720"/>
          </a:xfrm>
          <a:prstGeom prst="line">
            <a:avLst/>
          </a:prstGeom>
          <a:ln w="29160">
            <a:solidFill>
              <a:srgbClr val="000000"/>
            </a:solidFill>
            <a:round/>
          </a:ln>
        </p:spPr>
        <p:style>
          <a:lnRef idx="0"/>
          <a:fillRef idx="0"/>
          <a:effectRef idx="0"/>
          <a:fontRef idx="minor"/>
        </p:style>
      </p:sp>
      <p:sp>
        <p:nvSpPr>
          <p:cNvPr id="298" name="CustomShape 16"/>
          <p:cNvSpPr/>
          <p:nvPr/>
        </p:nvSpPr>
        <p:spPr>
          <a:xfrm>
            <a:off x="557640" y="5943600"/>
            <a:ext cx="82440" cy="91440"/>
          </a:xfrm>
          <a:prstGeom prst="ellipse">
            <a:avLst/>
          </a:prstGeom>
          <a:solidFill>
            <a:srgbClr val="729fcf"/>
          </a:solidFill>
          <a:ln>
            <a:solidFill>
              <a:srgbClr val="3465a4"/>
            </a:solidFill>
          </a:ln>
        </p:spPr>
        <p:style>
          <a:lnRef idx="0"/>
          <a:fillRef idx="0"/>
          <a:effectRef idx="0"/>
          <a:fontRef idx="minor"/>
        </p:style>
      </p:sp>
      <p:sp>
        <p:nvSpPr>
          <p:cNvPr id="299" name="CustomShape 17"/>
          <p:cNvSpPr/>
          <p:nvPr/>
        </p:nvSpPr>
        <p:spPr>
          <a:xfrm>
            <a:off x="560880" y="6035040"/>
            <a:ext cx="82440" cy="91440"/>
          </a:xfrm>
          <a:prstGeom prst="ellipse">
            <a:avLst/>
          </a:prstGeom>
          <a:solidFill>
            <a:srgbClr val="729fcf"/>
          </a:solidFill>
          <a:ln>
            <a:solidFill>
              <a:srgbClr val="3465a4"/>
            </a:solidFill>
          </a:ln>
        </p:spPr>
        <p:style>
          <a:lnRef idx="0"/>
          <a:fillRef idx="0"/>
          <a:effectRef idx="0"/>
          <a:fontRef idx="minor"/>
        </p:style>
      </p:sp>
      <p:sp>
        <p:nvSpPr>
          <p:cNvPr id="300" name="CustomShape 18"/>
          <p:cNvSpPr/>
          <p:nvPr/>
        </p:nvSpPr>
        <p:spPr>
          <a:xfrm>
            <a:off x="557640" y="5852160"/>
            <a:ext cx="82440" cy="91440"/>
          </a:xfrm>
          <a:prstGeom prst="ellipse">
            <a:avLst/>
          </a:prstGeom>
          <a:solidFill>
            <a:srgbClr val="729fcf"/>
          </a:solidFill>
          <a:ln>
            <a:solidFill>
              <a:srgbClr val="3465a4"/>
            </a:solidFill>
          </a:ln>
        </p:spPr>
        <p:style>
          <a:lnRef idx="0"/>
          <a:fillRef idx="0"/>
          <a:effectRef idx="0"/>
          <a:fontRef idx="minor"/>
        </p:style>
      </p:sp>
      <p:sp>
        <p:nvSpPr>
          <p:cNvPr id="301" name="CustomShape 19"/>
          <p:cNvSpPr/>
          <p:nvPr/>
        </p:nvSpPr>
        <p:spPr>
          <a:xfrm>
            <a:off x="557640" y="5760720"/>
            <a:ext cx="82440" cy="91440"/>
          </a:xfrm>
          <a:prstGeom prst="ellipse">
            <a:avLst/>
          </a:prstGeom>
          <a:solidFill>
            <a:srgbClr val="729fcf"/>
          </a:solidFill>
          <a:ln>
            <a:solidFill>
              <a:srgbClr val="3465a4"/>
            </a:solidFill>
          </a:ln>
        </p:spPr>
        <p:style>
          <a:lnRef idx="0"/>
          <a:fillRef idx="0"/>
          <a:effectRef idx="0"/>
          <a:fontRef idx="minor"/>
        </p:style>
      </p:sp>
      <p:sp>
        <p:nvSpPr>
          <p:cNvPr id="302" name="Line 20"/>
          <p:cNvSpPr/>
          <p:nvPr/>
        </p:nvSpPr>
        <p:spPr>
          <a:xfrm flipH="1">
            <a:off x="493200" y="5943600"/>
            <a:ext cx="182880" cy="0"/>
          </a:xfrm>
          <a:prstGeom prst="line">
            <a:avLst/>
          </a:prstGeom>
          <a:ln w="29160">
            <a:solidFill>
              <a:srgbClr val="000000"/>
            </a:solidFill>
            <a:round/>
          </a:ln>
        </p:spPr>
        <p:style>
          <a:lnRef idx="0"/>
          <a:fillRef idx="0"/>
          <a:effectRef idx="0"/>
          <a:fontRef idx="minor"/>
        </p:style>
      </p:sp>
      <p:sp>
        <p:nvSpPr>
          <p:cNvPr id="303" name="CustomShape 21"/>
          <p:cNvSpPr/>
          <p:nvPr/>
        </p:nvSpPr>
        <p:spPr>
          <a:xfrm>
            <a:off x="1282680" y="5303520"/>
            <a:ext cx="82440" cy="91440"/>
          </a:xfrm>
          <a:prstGeom prst="ellipse">
            <a:avLst/>
          </a:prstGeom>
          <a:solidFill>
            <a:srgbClr val="ff0000"/>
          </a:solidFill>
          <a:ln>
            <a:solidFill>
              <a:srgbClr val="3465a4"/>
            </a:solidFill>
          </a:ln>
        </p:spPr>
        <p:style>
          <a:lnRef idx="0"/>
          <a:fillRef idx="0"/>
          <a:effectRef idx="0"/>
          <a:fontRef idx="minor"/>
        </p:style>
      </p:sp>
      <p:sp>
        <p:nvSpPr>
          <p:cNvPr id="304" name="CustomShape 22"/>
          <p:cNvSpPr/>
          <p:nvPr/>
        </p:nvSpPr>
        <p:spPr>
          <a:xfrm>
            <a:off x="1285920" y="5394960"/>
            <a:ext cx="82440" cy="91440"/>
          </a:xfrm>
          <a:prstGeom prst="ellipse">
            <a:avLst/>
          </a:prstGeom>
          <a:solidFill>
            <a:srgbClr val="ff0000"/>
          </a:solidFill>
          <a:ln>
            <a:solidFill>
              <a:srgbClr val="3465a4"/>
            </a:solidFill>
          </a:ln>
        </p:spPr>
        <p:style>
          <a:lnRef idx="0"/>
          <a:fillRef idx="0"/>
          <a:effectRef idx="0"/>
          <a:fontRef idx="minor"/>
        </p:style>
      </p:sp>
      <p:sp>
        <p:nvSpPr>
          <p:cNvPr id="305" name="CustomShape 23"/>
          <p:cNvSpPr/>
          <p:nvPr/>
        </p:nvSpPr>
        <p:spPr>
          <a:xfrm>
            <a:off x="1282680" y="5212080"/>
            <a:ext cx="82440" cy="91440"/>
          </a:xfrm>
          <a:prstGeom prst="ellipse">
            <a:avLst/>
          </a:prstGeom>
          <a:solidFill>
            <a:srgbClr val="ff0000"/>
          </a:solidFill>
          <a:ln>
            <a:solidFill>
              <a:srgbClr val="3465a4"/>
            </a:solidFill>
          </a:ln>
        </p:spPr>
        <p:style>
          <a:lnRef idx="0"/>
          <a:fillRef idx="0"/>
          <a:effectRef idx="0"/>
          <a:fontRef idx="minor"/>
        </p:style>
      </p:sp>
      <p:sp>
        <p:nvSpPr>
          <p:cNvPr id="306" name="CustomShape 24"/>
          <p:cNvSpPr/>
          <p:nvPr/>
        </p:nvSpPr>
        <p:spPr>
          <a:xfrm>
            <a:off x="1282680" y="5120640"/>
            <a:ext cx="82440" cy="91440"/>
          </a:xfrm>
          <a:prstGeom prst="ellipse">
            <a:avLst/>
          </a:prstGeom>
          <a:solidFill>
            <a:srgbClr val="ff0000"/>
          </a:solidFill>
          <a:ln>
            <a:solidFill>
              <a:srgbClr val="3465a4"/>
            </a:solidFill>
          </a:ln>
        </p:spPr>
        <p:style>
          <a:lnRef idx="0"/>
          <a:fillRef idx="0"/>
          <a:effectRef idx="0"/>
          <a:fontRef idx="minor"/>
        </p:style>
      </p:sp>
      <p:sp>
        <p:nvSpPr>
          <p:cNvPr id="307" name="Line 25"/>
          <p:cNvSpPr/>
          <p:nvPr/>
        </p:nvSpPr>
        <p:spPr>
          <a:xfrm flipH="1">
            <a:off x="1244160" y="5303520"/>
            <a:ext cx="182880" cy="0"/>
          </a:xfrm>
          <a:prstGeom prst="line">
            <a:avLst/>
          </a:prstGeom>
          <a:ln w="29160">
            <a:solidFill>
              <a:srgbClr val="000000"/>
            </a:solidFill>
            <a:round/>
          </a:ln>
        </p:spPr>
        <p:style>
          <a:lnRef idx="0"/>
          <a:fillRef idx="0"/>
          <a:effectRef idx="0"/>
          <a:fontRef idx="minor"/>
        </p:style>
      </p:sp>
      <p:sp>
        <p:nvSpPr>
          <p:cNvPr id="308"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309" name="TextShape 27"/>
          <p:cNvSpPr txBox="1"/>
          <p:nvPr/>
        </p:nvSpPr>
        <p:spPr>
          <a:xfrm>
            <a:off x="1737360" y="5303520"/>
            <a:ext cx="1840320" cy="620640"/>
          </a:xfrm>
          <a:prstGeom prst="rect">
            <a:avLst/>
          </a:prstGeom>
          <a:noFill/>
          <a:ln>
            <a:noFill/>
          </a:ln>
        </p:spPr>
        <p:txBody>
          <a:bodyPr lIns="90000" rIns="90000" tIns="45000" bIns="45000">
            <a:noAutofit/>
          </a:bodyPr>
          <a:p>
            <a:r>
              <a:rPr b="0" lang="en-US" sz="2800" spc="-1" strike="noStrike">
                <a:latin typeface="Arial"/>
              </a:rPr>
              <a:t>p&lt;0.005</a:t>
            </a:r>
            <a:endParaRPr b="0" lang="en-US" sz="2800" spc="-1" strike="noStrike">
              <a:latin typeface="Arial"/>
            </a:endParaRPr>
          </a:p>
        </p:txBody>
      </p:sp>
      <p:sp>
        <p:nvSpPr>
          <p:cNvPr id="310"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solidFill>
                <a:srgbClr val="2a6099"/>
              </a:solidFill>
              <a:latin typeface="Arial"/>
            </a:endParaRPr>
          </a:p>
        </p:txBody>
      </p:sp>
      <p:sp>
        <p:nvSpPr>
          <p:cNvPr id="311"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solidFill>
                <a:srgbClr val="ff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2826</TotalTime>
  <Application>LibreOffice/6.4.7.2$Linux_X86_64 LibreOffice_project/40$Build-2</Application>
  <Words>5</Words>
  <Paragraphs>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2021-10-11T21:06:58Z</dcterms:created>
  <dc:creator>Alexandra Davis</dc:creator>
  <dc:description/>
  <dc:language>en-US</dc:language>
  <cp:lastModifiedBy/>
  <dcterms:modified xsi:type="dcterms:W3CDTF">2021-10-25T03:34:02Z</dcterms:modified>
  <cp:revision>14</cp:revision>
  <dc:subject/>
  <dc:title>Test slide design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vt:i4>
  </property>
</Properties>
</file>